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 id="2147483693" r:id="rId5"/>
  </p:sldMasterIdLst>
  <p:notesMasterIdLst>
    <p:notesMasterId r:id="rId29"/>
  </p:notesMasterIdLst>
  <p:sldIdLst>
    <p:sldId id="256" r:id="rId6"/>
    <p:sldId id="257" r:id="rId7"/>
    <p:sldId id="258" r:id="rId8"/>
    <p:sldId id="259" r:id="rId9"/>
    <p:sldId id="260" r:id="rId10"/>
    <p:sldId id="261" r:id="rId11"/>
    <p:sldId id="262" r:id="rId12"/>
    <p:sldId id="265" r:id="rId13"/>
    <p:sldId id="264" r:id="rId14"/>
    <p:sldId id="271" r:id="rId15"/>
    <p:sldId id="266" r:id="rId16"/>
    <p:sldId id="428" r:id="rId17"/>
    <p:sldId id="430" r:id="rId18"/>
    <p:sldId id="435" r:id="rId19"/>
    <p:sldId id="431" r:id="rId20"/>
    <p:sldId id="432" r:id="rId21"/>
    <p:sldId id="434" r:id="rId22"/>
    <p:sldId id="436" r:id="rId23"/>
    <p:sldId id="267" r:id="rId24"/>
    <p:sldId id="268" r:id="rId25"/>
    <p:sldId id="269" r:id="rId26"/>
    <p:sldId id="437" r:id="rId27"/>
    <p:sldId id="270"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F76A6C-15C1-4FE2-822A-3E31F547AC1E}" type="doc">
      <dgm:prSet loTypeId="urn:microsoft.com/office/officeart/2005/8/layout/process4" loCatId="list" qsTypeId="urn:microsoft.com/office/officeart/2005/8/quickstyle/simple3" qsCatId="simple" csTypeId="urn:microsoft.com/office/officeart/2005/8/colors/accent1_2" csCatId="accent1" phldr="1"/>
      <dgm:spPr/>
      <dgm:t>
        <a:bodyPr/>
        <a:lstStyle/>
        <a:p>
          <a:endParaRPr lang="nl-NL"/>
        </a:p>
      </dgm:t>
    </dgm:pt>
    <dgm:pt modelId="{5C618C8F-7ADD-4318-AE97-F566621D6048}">
      <dgm:prSet phldrT="[Tekst]" custT="1"/>
      <dgm:spPr>
        <a:xfrm rot="10800000">
          <a:off x="0" y="5"/>
          <a:ext cx="5679209" cy="1053868"/>
        </a:xfrm>
        <a:prstGeom prst="upArrowCallout">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nl-NL" sz="2800" b="1" dirty="0">
              <a:solidFill>
                <a:sysClr val="windowText" lastClr="000000"/>
              </a:solidFill>
              <a:latin typeface="+mn-lt"/>
              <a:ea typeface="+mn-ea"/>
              <a:cs typeface="+mn-cs"/>
            </a:rPr>
            <a:t>Cognitieve fase</a:t>
          </a:r>
        </a:p>
      </dgm:t>
    </dgm:pt>
    <dgm:pt modelId="{7C68993C-47EB-4ED8-AE7D-C3EA3347F1AE}" type="parTrans" cxnId="{1F1E52FA-4486-490D-BDCD-D4B471DD685F}">
      <dgm:prSet/>
      <dgm:spPr/>
      <dgm:t>
        <a:bodyPr/>
        <a:lstStyle/>
        <a:p>
          <a:endParaRPr lang="nl-NL">
            <a:latin typeface="+mn-lt"/>
          </a:endParaRPr>
        </a:p>
      </dgm:t>
    </dgm:pt>
    <dgm:pt modelId="{5435AD25-8E5B-4FE2-AFA3-528862C02BB1}" type="sibTrans" cxnId="{1F1E52FA-4486-490D-BDCD-D4B471DD685F}">
      <dgm:prSet/>
      <dgm:spPr/>
      <dgm:t>
        <a:bodyPr/>
        <a:lstStyle/>
        <a:p>
          <a:endParaRPr lang="nl-NL">
            <a:latin typeface="+mn-lt"/>
          </a:endParaRPr>
        </a:p>
      </dgm:t>
    </dgm:pt>
    <dgm:pt modelId="{1DC8050D-95E4-48C5-ABFF-2E8F902A7113}">
      <dgm:prSet phldrT="[Tekst]" custT="1"/>
      <dgm:spPr>
        <a:xfrm>
          <a:off x="0" y="370397"/>
          <a:ext cx="5679209" cy="315106"/>
        </a:xfrm>
        <a:prstGeom prst="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gm:spPr>
      <dgm:t>
        <a:bodyPr/>
        <a:lstStyle/>
        <a:p>
          <a:r>
            <a:rPr lang="nl-NL" sz="2400" dirty="0">
              <a:solidFill>
                <a:sysClr val="windowText" lastClr="000000">
                  <a:hueOff val="0"/>
                  <a:satOff val="0"/>
                  <a:lumOff val="0"/>
                  <a:alphaOff val="0"/>
                </a:sysClr>
              </a:solidFill>
              <a:latin typeface="+mn-lt"/>
              <a:ea typeface="+mn-ea"/>
              <a:cs typeface="+mn-cs"/>
            </a:rPr>
            <a:t>Overdragen van kennis</a:t>
          </a:r>
        </a:p>
      </dgm:t>
    </dgm:pt>
    <dgm:pt modelId="{3A07DE6A-165F-4A4D-BB03-DC1B151D44DD}" type="parTrans" cxnId="{BE644394-7DB5-4D60-8FF7-AE342CEBF375}">
      <dgm:prSet/>
      <dgm:spPr/>
      <dgm:t>
        <a:bodyPr/>
        <a:lstStyle/>
        <a:p>
          <a:endParaRPr lang="nl-NL">
            <a:latin typeface="+mn-lt"/>
          </a:endParaRPr>
        </a:p>
      </dgm:t>
    </dgm:pt>
    <dgm:pt modelId="{525FE789-195B-48E9-B567-CD70274280EA}" type="sibTrans" cxnId="{BE644394-7DB5-4D60-8FF7-AE342CEBF375}">
      <dgm:prSet/>
      <dgm:spPr/>
      <dgm:t>
        <a:bodyPr/>
        <a:lstStyle/>
        <a:p>
          <a:endParaRPr lang="nl-NL">
            <a:latin typeface="+mn-lt"/>
          </a:endParaRPr>
        </a:p>
      </dgm:t>
    </dgm:pt>
    <dgm:pt modelId="{62F22819-E3BB-4EB3-A4D5-DEE82A64A7DB}">
      <dgm:prSet phldrT="[Tekst]" custT="1"/>
      <dgm:spPr>
        <a:xfrm rot="10800000">
          <a:off x="0" y="1043985"/>
          <a:ext cx="5679209" cy="1053868"/>
        </a:xfrm>
        <a:prstGeom prst="upArrowCallout">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nl-NL" sz="2800" b="1" dirty="0">
              <a:solidFill>
                <a:sysClr val="windowText" lastClr="000000"/>
              </a:solidFill>
              <a:latin typeface="+mn-lt"/>
              <a:ea typeface="+mn-ea"/>
              <a:cs typeface="+mn-cs"/>
            </a:rPr>
            <a:t>Affectieve fase</a:t>
          </a:r>
        </a:p>
      </dgm:t>
    </dgm:pt>
    <dgm:pt modelId="{4ACF2D99-E9BD-49A9-BC7E-5BEE253FE5FB}" type="parTrans" cxnId="{E3024F48-C6B1-42D7-A458-4D5195CC760A}">
      <dgm:prSet/>
      <dgm:spPr/>
      <dgm:t>
        <a:bodyPr/>
        <a:lstStyle/>
        <a:p>
          <a:endParaRPr lang="nl-NL">
            <a:latin typeface="+mn-lt"/>
          </a:endParaRPr>
        </a:p>
      </dgm:t>
    </dgm:pt>
    <dgm:pt modelId="{83272F53-CB56-4D65-80E3-22BF0421E657}" type="sibTrans" cxnId="{E3024F48-C6B1-42D7-A458-4D5195CC760A}">
      <dgm:prSet/>
      <dgm:spPr/>
      <dgm:t>
        <a:bodyPr/>
        <a:lstStyle/>
        <a:p>
          <a:endParaRPr lang="nl-NL">
            <a:latin typeface="+mn-lt"/>
          </a:endParaRPr>
        </a:p>
      </dgm:t>
    </dgm:pt>
    <dgm:pt modelId="{44A96906-0457-417F-A89F-74CDB635214D}">
      <dgm:prSet phldrT="[Tekst]" custT="1"/>
      <dgm:spPr>
        <a:xfrm>
          <a:off x="0" y="1413987"/>
          <a:ext cx="5679209" cy="315106"/>
        </a:xfrm>
        <a:prstGeom prst="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gm:spPr>
      <dgm:t>
        <a:bodyPr/>
        <a:lstStyle/>
        <a:p>
          <a:r>
            <a:rPr lang="nl-NL" sz="2400" dirty="0">
              <a:solidFill>
                <a:sysClr val="windowText" lastClr="000000">
                  <a:hueOff val="0"/>
                  <a:satOff val="0"/>
                  <a:lumOff val="0"/>
                  <a:alphaOff val="0"/>
                </a:sysClr>
              </a:solidFill>
              <a:latin typeface="+mn-lt"/>
              <a:ea typeface="+mn-ea"/>
              <a:cs typeface="+mn-cs"/>
            </a:rPr>
            <a:t>Overdragen van positief gevoel</a:t>
          </a:r>
        </a:p>
      </dgm:t>
    </dgm:pt>
    <dgm:pt modelId="{DF6A97A3-55FB-4E1F-A396-7B1BA7B7CA06}" type="parTrans" cxnId="{06E6E080-93A1-4513-AC86-1263757818B8}">
      <dgm:prSet/>
      <dgm:spPr/>
      <dgm:t>
        <a:bodyPr/>
        <a:lstStyle/>
        <a:p>
          <a:endParaRPr lang="nl-NL">
            <a:latin typeface="+mn-lt"/>
          </a:endParaRPr>
        </a:p>
      </dgm:t>
    </dgm:pt>
    <dgm:pt modelId="{4529A1E3-3DE6-4078-A49A-024F25F01919}" type="sibTrans" cxnId="{06E6E080-93A1-4513-AC86-1263757818B8}">
      <dgm:prSet/>
      <dgm:spPr/>
      <dgm:t>
        <a:bodyPr/>
        <a:lstStyle/>
        <a:p>
          <a:endParaRPr lang="nl-NL">
            <a:latin typeface="+mn-lt"/>
          </a:endParaRPr>
        </a:p>
      </dgm:t>
    </dgm:pt>
    <dgm:pt modelId="{593B74D2-AC92-4D9D-81D3-6759191F006C}">
      <dgm:prSet phldrT="[Tekst]" custT="1"/>
      <dgm:spPr>
        <a:xfrm>
          <a:off x="0" y="2087669"/>
          <a:ext cx="5679209" cy="685219"/>
        </a:xfrm>
        <a:prstGeom prst="rect">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nl-NL" sz="2800" b="1" dirty="0">
              <a:solidFill>
                <a:sysClr val="windowText" lastClr="000000"/>
              </a:solidFill>
              <a:latin typeface="+mn-lt"/>
              <a:ea typeface="+mn-ea"/>
              <a:cs typeface="+mn-cs"/>
            </a:rPr>
            <a:t>Conatieve fase</a:t>
          </a:r>
        </a:p>
      </dgm:t>
    </dgm:pt>
    <dgm:pt modelId="{AFBF1184-D3F7-402F-A636-A46655A1B4F4}" type="parTrans" cxnId="{C51D0189-0B9F-465F-8599-004624CD8055}">
      <dgm:prSet/>
      <dgm:spPr/>
      <dgm:t>
        <a:bodyPr/>
        <a:lstStyle/>
        <a:p>
          <a:endParaRPr lang="nl-NL">
            <a:latin typeface="+mn-lt"/>
          </a:endParaRPr>
        </a:p>
      </dgm:t>
    </dgm:pt>
    <dgm:pt modelId="{04222887-8350-4E64-9518-851FA7120F05}" type="sibTrans" cxnId="{C51D0189-0B9F-465F-8599-004624CD8055}">
      <dgm:prSet/>
      <dgm:spPr/>
      <dgm:t>
        <a:bodyPr/>
        <a:lstStyle/>
        <a:p>
          <a:endParaRPr lang="nl-NL">
            <a:latin typeface="+mn-lt"/>
          </a:endParaRPr>
        </a:p>
      </dgm:t>
    </dgm:pt>
    <dgm:pt modelId="{44E759DA-47D8-4EC8-926D-6BCCA07468E5}">
      <dgm:prSet phldrT="[Tekst]" custT="1"/>
      <dgm:spPr>
        <a:xfrm>
          <a:off x="0" y="2443984"/>
          <a:ext cx="5679209" cy="315201"/>
        </a:xfrm>
        <a:prstGeom prst="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gm:spPr>
      <dgm:t>
        <a:bodyPr/>
        <a:lstStyle/>
        <a:p>
          <a:r>
            <a:rPr lang="nl-NL" sz="2400" dirty="0">
              <a:solidFill>
                <a:sysClr val="windowText" lastClr="000000">
                  <a:hueOff val="0"/>
                  <a:satOff val="0"/>
                  <a:lumOff val="0"/>
                  <a:alphaOff val="0"/>
                </a:sysClr>
              </a:solidFill>
              <a:latin typeface="+mn-lt"/>
              <a:ea typeface="+mn-ea"/>
              <a:cs typeface="+mn-cs"/>
            </a:rPr>
            <a:t>Beïnvloeden van het gedrag</a:t>
          </a:r>
        </a:p>
      </dgm:t>
    </dgm:pt>
    <dgm:pt modelId="{CB372C74-BD1C-497D-BC24-B790B6D42FBE}" type="parTrans" cxnId="{C5226D1E-AFA8-4C76-BE17-545292A9B95B}">
      <dgm:prSet/>
      <dgm:spPr/>
      <dgm:t>
        <a:bodyPr/>
        <a:lstStyle/>
        <a:p>
          <a:endParaRPr lang="nl-NL">
            <a:latin typeface="+mn-lt"/>
          </a:endParaRPr>
        </a:p>
      </dgm:t>
    </dgm:pt>
    <dgm:pt modelId="{AB5F9076-3245-4EBD-A4DE-77260A6540A7}" type="sibTrans" cxnId="{C5226D1E-AFA8-4C76-BE17-545292A9B95B}">
      <dgm:prSet/>
      <dgm:spPr/>
      <dgm:t>
        <a:bodyPr/>
        <a:lstStyle/>
        <a:p>
          <a:endParaRPr lang="nl-NL">
            <a:latin typeface="+mn-lt"/>
          </a:endParaRPr>
        </a:p>
      </dgm:t>
    </dgm:pt>
    <dgm:pt modelId="{C50014C0-E2C8-4B57-979F-1288564D04F2}" type="pres">
      <dgm:prSet presAssocID="{F5F76A6C-15C1-4FE2-822A-3E31F547AC1E}" presName="Name0" presStyleCnt="0">
        <dgm:presLayoutVars>
          <dgm:dir/>
          <dgm:animLvl val="lvl"/>
          <dgm:resizeHandles val="exact"/>
        </dgm:presLayoutVars>
      </dgm:prSet>
      <dgm:spPr/>
    </dgm:pt>
    <dgm:pt modelId="{6337433F-82F4-45F2-8DD9-82EA5BD6521C}" type="pres">
      <dgm:prSet presAssocID="{593B74D2-AC92-4D9D-81D3-6759191F006C}" presName="boxAndChildren" presStyleCnt="0"/>
      <dgm:spPr/>
    </dgm:pt>
    <dgm:pt modelId="{8C9EF8B8-09ED-458C-9EED-8DF5C9E338D1}" type="pres">
      <dgm:prSet presAssocID="{593B74D2-AC92-4D9D-81D3-6759191F006C}" presName="parentTextBox" presStyleLbl="node1" presStyleIdx="0" presStyleCnt="3"/>
      <dgm:spPr/>
    </dgm:pt>
    <dgm:pt modelId="{C6BC93ED-1216-4168-AEFA-6FEDE1B3EE84}" type="pres">
      <dgm:prSet presAssocID="{593B74D2-AC92-4D9D-81D3-6759191F006C}" presName="entireBox" presStyleLbl="node1" presStyleIdx="0" presStyleCnt="3"/>
      <dgm:spPr/>
    </dgm:pt>
    <dgm:pt modelId="{19AAFD5E-89C7-4E7C-80E5-AC6303205651}" type="pres">
      <dgm:prSet presAssocID="{593B74D2-AC92-4D9D-81D3-6759191F006C}" presName="descendantBox" presStyleCnt="0"/>
      <dgm:spPr/>
    </dgm:pt>
    <dgm:pt modelId="{6EF8F361-5205-4D51-81CF-10F0B51FBC61}" type="pres">
      <dgm:prSet presAssocID="{44E759DA-47D8-4EC8-926D-6BCCA07468E5}" presName="childTextBox" presStyleLbl="fgAccFollowNode1" presStyleIdx="0" presStyleCnt="3">
        <dgm:presLayoutVars>
          <dgm:bulletEnabled val="1"/>
        </dgm:presLayoutVars>
      </dgm:prSet>
      <dgm:spPr/>
    </dgm:pt>
    <dgm:pt modelId="{DB531877-84D5-4ED6-92F3-8E8A14F929BC}" type="pres">
      <dgm:prSet presAssocID="{83272F53-CB56-4D65-80E3-22BF0421E657}" presName="sp" presStyleCnt="0"/>
      <dgm:spPr/>
    </dgm:pt>
    <dgm:pt modelId="{93615D6D-4E8A-4B8F-B4A1-4A0437AFA63A}" type="pres">
      <dgm:prSet presAssocID="{62F22819-E3BB-4EB3-A4D5-DEE82A64A7DB}" presName="arrowAndChildren" presStyleCnt="0"/>
      <dgm:spPr/>
    </dgm:pt>
    <dgm:pt modelId="{2DC7476A-2441-4A72-8357-9E2663B2AB00}" type="pres">
      <dgm:prSet presAssocID="{62F22819-E3BB-4EB3-A4D5-DEE82A64A7DB}" presName="parentTextArrow" presStyleLbl="node1" presStyleIdx="0" presStyleCnt="3"/>
      <dgm:spPr/>
    </dgm:pt>
    <dgm:pt modelId="{B19C0CA3-FA1A-46CC-B3FE-ADB675397D70}" type="pres">
      <dgm:prSet presAssocID="{62F22819-E3BB-4EB3-A4D5-DEE82A64A7DB}" presName="arrow" presStyleLbl="node1" presStyleIdx="1" presStyleCnt="3" custLinFactNeighborX="-283" custLinFactNeighborY="-9"/>
      <dgm:spPr/>
    </dgm:pt>
    <dgm:pt modelId="{F3A3A436-807C-4892-9665-55B26D37ABBB}" type="pres">
      <dgm:prSet presAssocID="{62F22819-E3BB-4EB3-A4D5-DEE82A64A7DB}" presName="descendantArrow" presStyleCnt="0"/>
      <dgm:spPr/>
    </dgm:pt>
    <dgm:pt modelId="{9FC18F97-651F-4540-B595-EB6887653253}" type="pres">
      <dgm:prSet presAssocID="{44A96906-0457-417F-A89F-74CDB635214D}" presName="childTextArrow" presStyleLbl="fgAccFollowNode1" presStyleIdx="1" presStyleCnt="3">
        <dgm:presLayoutVars>
          <dgm:bulletEnabled val="1"/>
        </dgm:presLayoutVars>
      </dgm:prSet>
      <dgm:spPr/>
    </dgm:pt>
    <dgm:pt modelId="{FCC85B69-A4C7-4BD4-ABDE-459CD44CF44B}" type="pres">
      <dgm:prSet presAssocID="{5435AD25-8E5B-4FE2-AFA3-528862C02BB1}" presName="sp" presStyleCnt="0"/>
      <dgm:spPr/>
    </dgm:pt>
    <dgm:pt modelId="{04AB134C-A6E7-4695-88C9-FA6D9034B779}" type="pres">
      <dgm:prSet presAssocID="{5C618C8F-7ADD-4318-AE97-F566621D6048}" presName="arrowAndChildren" presStyleCnt="0"/>
      <dgm:spPr/>
    </dgm:pt>
    <dgm:pt modelId="{C110F5FA-6C0E-48E1-AF5F-E3522A7F0141}" type="pres">
      <dgm:prSet presAssocID="{5C618C8F-7ADD-4318-AE97-F566621D6048}" presName="parentTextArrow" presStyleLbl="node1" presStyleIdx="1" presStyleCnt="3"/>
      <dgm:spPr/>
    </dgm:pt>
    <dgm:pt modelId="{5423F420-B569-467D-B6C2-C124075DC432}" type="pres">
      <dgm:prSet presAssocID="{5C618C8F-7ADD-4318-AE97-F566621D6048}" presName="arrow" presStyleLbl="node1" presStyleIdx="2" presStyleCnt="3" custLinFactNeighborX="1303" custLinFactNeighborY="-46"/>
      <dgm:spPr/>
    </dgm:pt>
    <dgm:pt modelId="{C5C9F56C-FAA0-47DD-8C83-7A6E9E9372A3}" type="pres">
      <dgm:prSet presAssocID="{5C618C8F-7ADD-4318-AE97-F566621D6048}" presName="descendantArrow" presStyleCnt="0"/>
      <dgm:spPr/>
    </dgm:pt>
    <dgm:pt modelId="{511C8F8D-E4B3-4909-9C25-5EA7871847B1}" type="pres">
      <dgm:prSet presAssocID="{1DC8050D-95E4-48C5-ABFF-2E8F902A7113}" presName="childTextArrow" presStyleLbl="fgAccFollowNode1" presStyleIdx="2" presStyleCnt="3">
        <dgm:presLayoutVars>
          <dgm:bulletEnabled val="1"/>
        </dgm:presLayoutVars>
      </dgm:prSet>
      <dgm:spPr/>
    </dgm:pt>
  </dgm:ptLst>
  <dgm:cxnLst>
    <dgm:cxn modelId="{70FD830F-932F-4359-8621-F8C5E4D0CDB4}" type="presOf" srcId="{5C618C8F-7ADD-4318-AE97-F566621D6048}" destId="{5423F420-B569-467D-B6C2-C124075DC432}" srcOrd="1" destOrd="0" presId="urn:microsoft.com/office/officeart/2005/8/layout/process4"/>
    <dgm:cxn modelId="{C5226D1E-AFA8-4C76-BE17-545292A9B95B}" srcId="{593B74D2-AC92-4D9D-81D3-6759191F006C}" destId="{44E759DA-47D8-4EC8-926D-6BCCA07468E5}" srcOrd="0" destOrd="0" parTransId="{CB372C74-BD1C-497D-BC24-B790B6D42FBE}" sibTransId="{AB5F9076-3245-4EBD-A4DE-77260A6540A7}"/>
    <dgm:cxn modelId="{8FAE2B5D-3905-4035-8D16-BBE9BF27A9C8}" type="presOf" srcId="{62F22819-E3BB-4EB3-A4D5-DEE82A64A7DB}" destId="{B19C0CA3-FA1A-46CC-B3FE-ADB675397D70}" srcOrd="1" destOrd="0" presId="urn:microsoft.com/office/officeart/2005/8/layout/process4"/>
    <dgm:cxn modelId="{E3024F48-C6B1-42D7-A458-4D5195CC760A}" srcId="{F5F76A6C-15C1-4FE2-822A-3E31F547AC1E}" destId="{62F22819-E3BB-4EB3-A4D5-DEE82A64A7DB}" srcOrd="1" destOrd="0" parTransId="{4ACF2D99-E9BD-49A9-BC7E-5BEE253FE5FB}" sibTransId="{83272F53-CB56-4D65-80E3-22BF0421E657}"/>
    <dgm:cxn modelId="{2AC2DB72-44E7-43BF-924E-DF1F9B03362E}" type="presOf" srcId="{62F22819-E3BB-4EB3-A4D5-DEE82A64A7DB}" destId="{2DC7476A-2441-4A72-8357-9E2663B2AB00}" srcOrd="0" destOrd="0" presId="urn:microsoft.com/office/officeart/2005/8/layout/process4"/>
    <dgm:cxn modelId="{949BA576-04AF-4DBE-A8B4-1D7EA823AF5A}" type="presOf" srcId="{593B74D2-AC92-4D9D-81D3-6759191F006C}" destId="{C6BC93ED-1216-4168-AEFA-6FEDE1B3EE84}" srcOrd="1" destOrd="0" presId="urn:microsoft.com/office/officeart/2005/8/layout/process4"/>
    <dgm:cxn modelId="{88F7C877-ED07-445C-B490-29251FF80094}" type="presOf" srcId="{44A96906-0457-417F-A89F-74CDB635214D}" destId="{9FC18F97-651F-4540-B595-EB6887653253}" srcOrd="0" destOrd="0" presId="urn:microsoft.com/office/officeart/2005/8/layout/process4"/>
    <dgm:cxn modelId="{06E6E080-93A1-4513-AC86-1263757818B8}" srcId="{62F22819-E3BB-4EB3-A4D5-DEE82A64A7DB}" destId="{44A96906-0457-417F-A89F-74CDB635214D}" srcOrd="0" destOrd="0" parTransId="{DF6A97A3-55FB-4E1F-A396-7B1BA7B7CA06}" sibTransId="{4529A1E3-3DE6-4078-A49A-024F25F01919}"/>
    <dgm:cxn modelId="{C51D0189-0B9F-465F-8599-004624CD8055}" srcId="{F5F76A6C-15C1-4FE2-822A-3E31F547AC1E}" destId="{593B74D2-AC92-4D9D-81D3-6759191F006C}" srcOrd="2" destOrd="0" parTransId="{AFBF1184-D3F7-402F-A636-A46655A1B4F4}" sibTransId="{04222887-8350-4E64-9518-851FA7120F05}"/>
    <dgm:cxn modelId="{89B9998B-68D1-4C00-92D1-937F60E0B66D}" type="presOf" srcId="{44E759DA-47D8-4EC8-926D-6BCCA07468E5}" destId="{6EF8F361-5205-4D51-81CF-10F0B51FBC61}" srcOrd="0" destOrd="0" presId="urn:microsoft.com/office/officeart/2005/8/layout/process4"/>
    <dgm:cxn modelId="{E1240593-8D92-48B1-A9A3-631C28A41A82}" type="presOf" srcId="{F5F76A6C-15C1-4FE2-822A-3E31F547AC1E}" destId="{C50014C0-E2C8-4B57-979F-1288564D04F2}" srcOrd="0" destOrd="0" presId="urn:microsoft.com/office/officeart/2005/8/layout/process4"/>
    <dgm:cxn modelId="{BE644394-7DB5-4D60-8FF7-AE342CEBF375}" srcId="{5C618C8F-7ADD-4318-AE97-F566621D6048}" destId="{1DC8050D-95E4-48C5-ABFF-2E8F902A7113}" srcOrd="0" destOrd="0" parTransId="{3A07DE6A-165F-4A4D-BB03-DC1B151D44DD}" sibTransId="{525FE789-195B-48E9-B567-CD70274280EA}"/>
    <dgm:cxn modelId="{0B6BE7A3-E870-4BA9-9BA2-652B09AB4277}" type="presOf" srcId="{5C618C8F-7ADD-4318-AE97-F566621D6048}" destId="{C110F5FA-6C0E-48E1-AF5F-E3522A7F0141}" srcOrd="0" destOrd="0" presId="urn:microsoft.com/office/officeart/2005/8/layout/process4"/>
    <dgm:cxn modelId="{13187DD3-291A-4011-BD0D-60C45A9BEC59}" type="presOf" srcId="{593B74D2-AC92-4D9D-81D3-6759191F006C}" destId="{8C9EF8B8-09ED-458C-9EED-8DF5C9E338D1}" srcOrd="0" destOrd="0" presId="urn:microsoft.com/office/officeart/2005/8/layout/process4"/>
    <dgm:cxn modelId="{FF351DED-DB6C-422D-A53F-1AFAFCA2EDCA}" type="presOf" srcId="{1DC8050D-95E4-48C5-ABFF-2E8F902A7113}" destId="{511C8F8D-E4B3-4909-9C25-5EA7871847B1}" srcOrd="0" destOrd="0" presId="urn:microsoft.com/office/officeart/2005/8/layout/process4"/>
    <dgm:cxn modelId="{1F1E52FA-4486-490D-BDCD-D4B471DD685F}" srcId="{F5F76A6C-15C1-4FE2-822A-3E31F547AC1E}" destId="{5C618C8F-7ADD-4318-AE97-F566621D6048}" srcOrd="0" destOrd="0" parTransId="{7C68993C-47EB-4ED8-AE7D-C3EA3347F1AE}" sibTransId="{5435AD25-8E5B-4FE2-AFA3-528862C02BB1}"/>
    <dgm:cxn modelId="{F33D7088-DEF1-47C1-9C0C-6171C6C8E79D}" type="presParOf" srcId="{C50014C0-E2C8-4B57-979F-1288564D04F2}" destId="{6337433F-82F4-45F2-8DD9-82EA5BD6521C}" srcOrd="0" destOrd="0" presId="urn:microsoft.com/office/officeart/2005/8/layout/process4"/>
    <dgm:cxn modelId="{28597A41-1B09-45F8-BF3A-A76BD7A9822D}" type="presParOf" srcId="{6337433F-82F4-45F2-8DD9-82EA5BD6521C}" destId="{8C9EF8B8-09ED-458C-9EED-8DF5C9E338D1}" srcOrd="0" destOrd="0" presId="urn:microsoft.com/office/officeart/2005/8/layout/process4"/>
    <dgm:cxn modelId="{F468182D-999B-434E-9C8C-60E60E99833B}" type="presParOf" srcId="{6337433F-82F4-45F2-8DD9-82EA5BD6521C}" destId="{C6BC93ED-1216-4168-AEFA-6FEDE1B3EE84}" srcOrd="1" destOrd="0" presId="urn:microsoft.com/office/officeart/2005/8/layout/process4"/>
    <dgm:cxn modelId="{C00DBD33-0220-4078-9690-B26B4DB20EC4}" type="presParOf" srcId="{6337433F-82F4-45F2-8DD9-82EA5BD6521C}" destId="{19AAFD5E-89C7-4E7C-80E5-AC6303205651}" srcOrd="2" destOrd="0" presId="urn:microsoft.com/office/officeart/2005/8/layout/process4"/>
    <dgm:cxn modelId="{7D97B24C-A582-4654-A07D-66525F812D1C}" type="presParOf" srcId="{19AAFD5E-89C7-4E7C-80E5-AC6303205651}" destId="{6EF8F361-5205-4D51-81CF-10F0B51FBC61}" srcOrd="0" destOrd="0" presId="urn:microsoft.com/office/officeart/2005/8/layout/process4"/>
    <dgm:cxn modelId="{C6C1C282-848A-4A76-A64B-E31D2D2FA0FD}" type="presParOf" srcId="{C50014C0-E2C8-4B57-979F-1288564D04F2}" destId="{DB531877-84D5-4ED6-92F3-8E8A14F929BC}" srcOrd="1" destOrd="0" presId="urn:microsoft.com/office/officeart/2005/8/layout/process4"/>
    <dgm:cxn modelId="{7C7B40E3-5F20-4398-88B8-463B4FE25A99}" type="presParOf" srcId="{C50014C0-E2C8-4B57-979F-1288564D04F2}" destId="{93615D6D-4E8A-4B8F-B4A1-4A0437AFA63A}" srcOrd="2" destOrd="0" presId="urn:microsoft.com/office/officeart/2005/8/layout/process4"/>
    <dgm:cxn modelId="{02748972-E04E-4A20-8C88-650A73791B47}" type="presParOf" srcId="{93615D6D-4E8A-4B8F-B4A1-4A0437AFA63A}" destId="{2DC7476A-2441-4A72-8357-9E2663B2AB00}" srcOrd="0" destOrd="0" presId="urn:microsoft.com/office/officeart/2005/8/layout/process4"/>
    <dgm:cxn modelId="{8E3F9CFE-05AC-4F68-9612-E0E3EA4A7F03}" type="presParOf" srcId="{93615D6D-4E8A-4B8F-B4A1-4A0437AFA63A}" destId="{B19C0CA3-FA1A-46CC-B3FE-ADB675397D70}" srcOrd="1" destOrd="0" presId="urn:microsoft.com/office/officeart/2005/8/layout/process4"/>
    <dgm:cxn modelId="{D820582B-7CED-4846-AEE2-C745E33D204D}" type="presParOf" srcId="{93615D6D-4E8A-4B8F-B4A1-4A0437AFA63A}" destId="{F3A3A436-807C-4892-9665-55B26D37ABBB}" srcOrd="2" destOrd="0" presId="urn:microsoft.com/office/officeart/2005/8/layout/process4"/>
    <dgm:cxn modelId="{CDABF15A-B31C-44BB-93F9-26CAC4A7AA90}" type="presParOf" srcId="{F3A3A436-807C-4892-9665-55B26D37ABBB}" destId="{9FC18F97-651F-4540-B595-EB6887653253}" srcOrd="0" destOrd="0" presId="urn:microsoft.com/office/officeart/2005/8/layout/process4"/>
    <dgm:cxn modelId="{82066388-5F7B-4719-8EEF-6BF88FD031F4}" type="presParOf" srcId="{C50014C0-E2C8-4B57-979F-1288564D04F2}" destId="{FCC85B69-A4C7-4BD4-ABDE-459CD44CF44B}" srcOrd="3" destOrd="0" presId="urn:microsoft.com/office/officeart/2005/8/layout/process4"/>
    <dgm:cxn modelId="{6DCCAC59-7F57-4425-8479-496178EB05B2}" type="presParOf" srcId="{C50014C0-E2C8-4B57-979F-1288564D04F2}" destId="{04AB134C-A6E7-4695-88C9-FA6D9034B779}" srcOrd="4" destOrd="0" presId="urn:microsoft.com/office/officeart/2005/8/layout/process4"/>
    <dgm:cxn modelId="{E062A45B-D15F-4C02-82E1-9CD38D2BB90E}" type="presParOf" srcId="{04AB134C-A6E7-4695-88C9-FA6D9034B779}" destId="{C110F5FA-6C0E-48E1-AF5F-E3522A7F0141}" srcOrd="0" destOrd="0" presId="urn:microsoft.com/office/officeart/2005/8/layout/process4"/>
    <dgm:cxn modelId="{77B3C3F6-1458-41E6-BB15-B946CAC07A47}" type="presParOf" srcId="{04AB134C-A6E7-4695-88C9-FA6D9034B779}" destId="{5423F420-B569-467D-B6C2-C124075DC432}" srcOrd="1" destOrd="0" presId="urn:microsoft.com/office/officeart/2005/8/layout/process4"/>
    <dgm:cxn modelId="{851ABAC3-62B3-4B57-B716-D6DDC70C16DC}" type="presParOf" srcId="{04AB134C-A6E7-4695-88C9-FA6D9034B779}" destId="{C5C9F56C-FAA0-47DD-8C83-7A6E9E9372A3}" srcOrd="2" destOrd="0" presId="urn:microsoft.com/office/officeart/2005/8/layout/process4"/>
    <dgm:cxn modelId="{762CE430-3757-4EDB-B131-2D7364D17BE1}" type="presParOf" srcId="{C5C9F56C-FAA0-47DD-8C83-7A6E9E9372A3}" destId="{511C8F8D-E4B3-4909-9C25-5EA7871847B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B29604-5D6C-4666-A440-6EBAED00F18D}"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5E7CF6E1-4487-4F29-91DF-2AF0293F80EF}">
      <dgm:prSet/>
      <dgm:spPr/>
      <dgm:t>
        <a:bodyPr/>
        <a:lstStyle/>
        <a:p>
          <a:r>
            <a:rPr lang="nl-NL"/>
            <a:t>Criteria voor GO / NO GO</a:t>
          </a:r>
          <a:endParaRPr lang="en-US"/>
        </a:p>
      </dgm:t>
    </dgm:pt>
    <dgm:pt modelId="{1DFF6711-2CAD-4AC7-8A41-989CB00F98ED}" type="parTrans" cxnId="{5590F4D8-9E41-47F6-A45D-2E244167A3C0}">
      <dgm:prSet/>
      <dgm:spPr/>
      <dgm:t>
        <a:bodyPr/>
        <a:lstStyle/>
        <a:p>
          <a:endParaRPr lang="en-US"/>
        </a:p>
      </dgm:t>
    </dgm:pt>
    <dgm:pt modelId="{ECE79F24-4F60-46AC-8522-5A3320CD22FB}" type="sibTrans" cxnId="{5590F4D8-9E41-47F6-A45D-2E244167A3C0}">
      <dgm:prSet/>
      <dgm:spPr/>
      <dgm:t>
        <a:bodyPr/>
        <a:lstStyle/>
        <a:p>
          <a:endParaRPr lang="en-US"/>
        </a:p>
      </dgm:t>
    </dgm:pt>
    <dgm:pt modelId="{CD4AF3B0-395D-4974-8952-95D780BDF388}">
      <dgm:prSet/>
      <dgm:spPr/>
      <dgm:t>
        <a:bodyPr/>
        <a:lstStyle/>
        <a:p>
          <a:r>
            <a:rPr lang="nl-NL"/>
            <a:t>Professioneel gedrag</a:t>
          </a:r>
          <a:endParaRPr lang="en-US"/>
        </a:p>
      </dgm:t>
    </dgm:pt>
    <dgm:pt modelId="{19F32388-92D7-4DBA-A0E3-9906D63A3F1B}" type="parTrans" cxnId="{379ABFC3-3962-488A-8635-6FCD1AC9046F}">
      <dgm:prSet/>
      <dgm:spPr/>
      <dgm:t>
        <a:bodyPr/>
        <a:lstStyle/>
        <a:p>
          <a:endParaRPr lang="en-US"/>
        </a:p>
      </dgm:t>
    </dgm:pt>
    <dgm:pt modelId="{C54756D7-61A6-4E71-9167-393DD264E61F}" type="sibTrans" cxnId="{379ABFC3-3962-488A-8635-6FCD1AC9046F}">
      <dgm:prSet/>
      <dgm:spPr/>
      <dgm:t>
        <a:bodyPr/>
        <a:lstStyle/>
        <a:p>
          <a:endParaRPr lang="en-US"/>
        </a:p>
      </dgm:t>
    </dgm:pt>
    <dgm:pt modelId="{B6B7BD39-3706-4440-AC19-8E550E8B495B}">
      <dgm:prSet/>
      <dgm:spPr/>
      <dgm:t>
        <a:bodyPr/>
        <a:lstStyle/>
        <a:p>
          <a:r>
            <a:rPr lang="nl-NL"/>
            <a:t>Met respect luisteren, meedoen en positieve bijdrage leveren</a:t>
          </a:r>
          <a:endParaRPr lang="en-US"/>
        </a:p>
      </dgm:t>
    </dgm:pt>
    <dgm:pt modelId="{E670D3DD-81E9-4F1F-8179-3A0DC7C89F25}" type="parTrans" cxnId="{FE0E48CA-E336-4819-B14E-FA1E248A1D3E}">
      <dgm:prSet/>
      <dgm:spPr/>
      <dgm:t>
        <a:bodyPr/>
        <a:lstStyle/>
        <a:p>
          <a:endParaRPr lang="en-US"/>
        </a:p>
      </dgm:t>
    </dgm:pt>
    <dgm:pt modelId="{50D6EF89-5B97-4FF4-AA48-8B9C83292CA7}" type="sibTrans" cxnId="{FE0E48CA-E336-4819-B14E-FA1E248A1D3E}">
      <dgm:prSet/>
      <dgm:spPr/>
      <dgm:t>
        <a:bodyPr/>
        <a:lstStyle/>
        <a:p>
          <a:endParaRPr lang="en-US"/>
        </a:p>
      </dgm:t>
    </dgm:pt>
    <dgm:pt modelId="{0A3F955E-8828-421C-A20C-3B9BA1ED0154}">
      <dgm:prSet/>
      <dgm:spPr/>
      <dgm:t>
        <a:bodyPr/>
        <a:lstStyle/>
        <a:p>
          <a:r>
            <a:rPr lang="nl-NL" dirty="0"/>
            <a:t>Verantwoording nemen voor de opdracht en de groep, eigenaarschap tonen</a:t>
          </a:r>
          <a:endParaRPr lang="en-US" dirty="0"/>
        </a:p>
      </dgm:t>
    </dgm:pt>
    <dgm:pt modelId="{AE5E3147-52F3-4B31-A007-326C9F485AC0}" type="parTrans" cxnId="{3850D690-4E56-403B-B4E1-E4FB722FCA6C}">
      <dgm:prSet/>
      <dgm:spPr/>
      <dgm:t>
        <a:bodyPr/>
        <a:lstStyle/>
        <a:p>
          <a:endParaRPr lang="en-US"/>
        </a:p>
      </dgm:t>
    </dgm:pt>
    <dgm:pt modelId="{F00A6119-6887-4B2F-B30F-122380121CB1}" type="sibTrans" cxnId="{3850D690-4E56-403B-B4E1-E4FB722FCA6C}">
      <dgm:prSet/>
      <dgm:spPr/>
      <dgm:t>
        <a:bodyPr/>
        <a:lstStyle/>
        <a:p>
          <a:endParaRPr lang="en-US"/>
        </a:p>
      </dgm:t>
    </dgm:pt>
    <dgm:pt modelId="{46D68526-6984-4ABE-89D2-AF4ED3294B6B}">
      <dgm:prSet/>
      <dgm:spPr/>
      <dgm:t>
        <a:bodyPr/>
        <a:lstStyle/>
        <a:p>
          <a:r>
            <a:rPr lang="nl-NL" dirty="0"/>
            <a:t>Serieus en lerend opstellen; meedoen, feedback geven en ontvangen, collega's aanspreken.</a:t>
          </a:r>
          <a:endParaRPr lang="en-US" dirty="0"/>
        </a:p>
      </dgm:t>
    </dgm:pt>
    <dgm:pt modelId="{948685B8-4B7A-449B-A250-86A157162F0A}" type="parTrans" cxnId="{D3FB2E23-1A26-43B9-86C1-0BE32ACD5424}">
      <dgm:prSet/>
      <dgm:spPr/>
      <dgm:t>
        <a:bodyPr/>
        <a:lstStyle/>
        <a:p>
          <a:endParaRPr lang="en-US"/>
        </a:p>
      </dgm:t>
    </dgm:pt>
    <dgm:pt modelId="{982558C3-D99C-4A32-B7A8-B1221C0840BF}" type="sibTrans" cxnId="{D3FB2E23-1A26-43B9-86C1-0BE32ACD5424}">
      <dgm:prSet/>
      <dgm:spPr/>
      <dgm:t>
        <a:bodyPr/>
        <a:lstStyle/>
        <a:p>
          <a:endParaRPr lang="en-US"/>
        </a:p>
      </dgm:t>
    </dgm:pt>
    <dgm:pt modelId="{11F85F1E-F5E6-43C4-BBFF-85FB55068312}">
      <dgm:prSet/>
      <dgm:spPr/>
      <dgm:t>
        <a:bodyPr/>
        <a:lstStyle/>
        <a:p>
          <a:r>
            <a:rPr lang="nl-NL"/>
            <a:t>2. Communicatie; positief en opbouwend, eerlijk en transparant</a:t>
          </a:r>
          <a:endParaRPr lang="en-US"/>
        </a:p>
      </dgm:t>
    </dgm:pt>
    <dgm:pt modelId="{CE09062A-1362-474C-9561-E7C2174464AE}" type="parTrans" cxnId="{F2475A35-C2E9-4379-9735-BB46B1FD2DBE}">
      <dgm:prSet/>
      <dgm:spPr/>
      <dgm:t>
        <a:bodyPr/>
        <a:lstStyle/>
        <a:p>
          <a:endParaRPr lang="en-US"/>
        </a:p>
      </dgm:t>
    </dgm:pt>
    <dgm:pt modelId="{EB6C4D25-CE69-484D-9B7D-25996125C59D}" type="sibTrans" cxnId="{F2475A35-C2E9-4379-9735-BB46B1FD2DBE}">
      <dgm:prSet/>
      <dgm:spPr/>
      <dgm:t>
        <a:bodyPr/>
        <a:lstStyle/>
        <a:p>
          <a:endParaRPr lang="en-US"/>
        </a:p>
      </dgm:t>
    </dgm:pt>
    <dgm:pt modelId="{09328BCE-F5DD-4565-B080-E3575289EB9C}">
      <dgm:prSet/>
      <dgm:spPr/>
      <dgm:t>
        <a:bodyPr/>
        <a:lstStyle/>
        <a:p>
          <a:r>
            <a:rPr lang="nl-NL"/>
            <a:t>3. Praktisch: aanwezig zijn bij IBS lessen. Afspraken maken, vastleggen en nakomen. </a:t>
          </a:r>
          <a:endParaRPr lang="en-US"/>
        </a:p>
      </dgm:t>
    </dgm:pt>
    <dgm:pt modelId="{CAC03CA4-6818-4B7E-88AE-44A6C078E9E2}" type="parTrans" cxnId="{E061CA9D-396B-4EB5-B5CC-D4A433A3C401}">
      <dgm:prSet/>
      <dgm:spPr/>
      <dgm:t>
        <a:bodyPr/>
        <a:lstStyle/>
        <a:p>
          <a:endParaRPr lang="en-US"/>
        </a:p>
      </dgm:t>
    </dgm:pt>
    <dgm:pt modelId="{1F9C184B-A674-407B-9D6A-10157FDD5513}" type="sibTrans" cxnId="{E061CA9D-396B-4EB5-B5CC-D4A433A3C401}">
      <dgm:prSet/>
      <dgm:spPr/>
      <dgm:t>
        <a:bodyPr/>
        <a:lstStyle/>
        <a:p>
          <a:endParaRPr lang="en-US"/>
        </a:p>
      </dgm:t>
    </dgm:pt>
    <dgm:pt modelId="{FB0A793B-C893-47A9-982F-46D61175939F}" type="pres">
      <dgm:prSet presAssocID="{84B29604-5D6C-4666-A440-6EBAED00F18D}" presName="linear" presStyleCnt="0">
        <dgm:presLayoutVars>
          <dgm:dir/>
          <dgm:animLvl val="lvl"/>
          <dgm:resizeHandles val="exact"/>
        </dgm:presLayoutVars>
      </dgm:prSet>
      <dgm:spPr/>
    </dgm:pt>
    <dgm:pt modelId="{373E9FBF-C11B-4205-916E-5EA4FAE73771}" type="pres">
      <dgm:prSet presAssocID="{5E7CF6E1-4487-4F29-91DF-2AF0293F80EF}" presName="parentLin" presStyleCnt="0"/>
      <dgm:spPr/>
    </dgm:pt>
    <dgm:pt modelId="{B2036F6A-7AEB-4BC2-AC04-DE252308FFC1}" type="pres">
      <dgm:prSet presAssocID="{5E7CF6E1-4487-4F29-91DF-2AF0293F80EF}" presName="parentLeftMargin" presStyleLbl="node1" presStyleIdx="0" presStyleCnt="3"/>
      <dgm:spPr/>
    </dgm:pt>
    <dgm:pt modelId="{6B64E6A3-5394-41BA-AA15-0CCF99E7E101}" type="pres">
      <dgm:prSet presAssocID="{5E7CF6E1-4487-4F29-91DF-2AF0293F80EF}" presName="parentText" presStyleLbl="node1" presStyleIdx="0" presStyleCnt="3">
        <dgm:presLayoutVars>
          <dgm:chMax val="0"/>
          <dgm:bulletEnabled val="1"/>
        </dgm:presLayoutVars>
      </dgm:prSet>
      <dgm:spPr/>
    </dgm:pt>
    <dgm:pt modelId="{C05F2571-1AAE-4994-B2F5-7CCD10378CE9}" type="pres">
      <dgm:prSet presAssocID="{5E7CF6E1-4487-4F29-91DF-2AF0293F80EF}" presName="negativeSpace" presStyleCnt="0"/>
      <dgm:spPr/>
    </dgm:pt>
    <dgm:pt modelId="{9814418E-0112-48A9-8DD8-9E9E4772B9BF}" type="pres">
      <dgm:prSet presAssocID="{5E7CF6E1-4487-4F29-91DF-2AF0293F80EF}" presName="childText" presStyleLbl="conFgAcc1" presStyleIdx="0" presStyleCnt="3">
        <dgm:presLayoutVars>
          <dgm:bulletEnabled val="1"/>
        </dgm:presLayoutVars>
      </dgm:prSet>
      <dgm:spPr/>
    </dgm:pt>
    <dgm:pt modelId="{EFBF100F-FBE9-425C-A095-0E8222C810C1}" type="pres">
      <dgm:prSet presAssocID="{ECE79F24-4F60-46AC-8522-5A3320CD22FB}" presName="spaceBetweenRectangles" presStyleCnt="0"/>
      <dgm:spPr/>
    </dgm:pt>
    <dgm:pt modelId="{68376BA1-79D0-4FD3-BC93-99D1AF84C67D}" type="pres">
      <dgm:prSet presAssocID="{11F85F1E-F5E6-43C4-BBFF-85FB55068312}" presName="parentLin" presStyleCnt="0"/>
      <dgm:spPr/>
    </dgm:pt>
    <dgm:pt modelId="{D2F2C2BF-F100-4A6F-A67F-473AA5725405}" type="pres">
      <dgm:prSet presAssocID="{11F85F1E-F5E6-43C4-BBFF-85FB55068312}" presName="parentLeftMargin" presStyleLbl="node1" presStyleIdx="0" presStyleCnt="3"/>
      <dgm:spPr/>
    </dgm:pt>
    <dgm:pt modelId="{3BC0BBCD-1AE1-4DBC-A77A-891C2A61DD38}" type="pres">
      <dgm:prSet presAssocID="{11F85F1E-F5E6-43C4-BBFF-85FB55068312}" presName="parentText" presStyleLbl="node1" presStyleIdx="1" presStyleCnt="3">
        <dgm:presLayoutVars>
          <dgm:chMax val="0"/>
          <dgm:bulletEnabled val="1"/>
        </dgm:presLayoutVars>
      </dgm:prSet>
      <dgm:spPr/>
    </dgm:pt>
    <dgm:pt modelId="{1936959C-06F2-40C1-AEF3-E8B2897987DE}" type="pres">
      <dgm:prSet presAssocID="{11F85F1E-F5E6-43C4-BBFF-85FB55068312}" presName="negativeSpace" presStyleCnt="0"/>
      <dgm:spPr/>
    </dgm:pt>
    <dgm:pt modelId="{98509B5F-94A0-4CB8-9C95-3CD9A68227FF}" type="pres">
      <dgm:prSet presAssocID="{11F85F1E-F5E6-43C4-BBFF-85FB55068312}" presName="childText" presStyleLbl="conFgAcc1" presStyleIdx="1" presStyleCnt="3">
        <dgm:presLayoutVars>
          <dgm:bulletEnabled val="1"/>
        </dgm:presLayoutVars>
      </dgm:prSet>
      <dgm:spPr/>
    </dgm:pt>
    <dgm:pt modelId="{1A8E6D4B-EE08-4168-A0D7-D893973FD94D}" type="pres">
      <dgm:prSet presAssocID="{EB6C4D25-CE69-484D-9B7D-25996125C59D}" presName="spaceBetweenRectangles" presStyleCnt="0"/>
      <dgm:spPr/>
    </dgm:pt>
    <dgm:pt modelId="{C0B90CE3-1F6D-4B61-A015-7B7CC0599E27}" type="pres">
      <dgm:prSet presAssocID="{09328BCE-F5DD-4565-B080-E3575289EB9C}" presName="parentLin" presStyleCnt="0"/>
      <dgm:spPr/>
    </dgm:pt>
    <dgm:pt modelId="{0A27CA21-A0A3-400D-93BE-F4304285979B}" type="pres">
      <dgm:prSet presAssocID="{09328BCE-F5DD-4565-B080-E3575289EB9C}" presName="parentLeftMargin" presStyleLbl="node1" presStyleIdx="1" presStyleCnt="3"/>
      <dgm:spPr/>
    </dgm:pt>
    <dgm:pt modelId="{0B862695-C410-471A-9942-4E2F0CD08F04}" type="pres">
      <dgm:prSet presAssocID="{09328BCE-F5DD-4565-B080-E3575289EB9C}" presName="parentText" presStyleLbl="node1" presStyleIdx="2" presStyleCnt="3">
        <dgm:presLayoutVars>
          <dgm:chMax val="0"/>
          <dgm:bulletEnabled val="1"/>
        </dgm:presLayoutVars>
      </dgm:prSet>
      <dgm:spPr/>
    </dgm:pt>
    <dgm:pt modelId="{C8C41F0F-16CD-4B27-B653-F77DFD334E3F}" type="pres">
      <dgm:prSet presAssocID="{09328BCE-F5DD-4565-B080-E3575289EB9C}" presName="negativeSpace" presStyleCnt="0"/>
      <dgm:spPr/>
    </dgm:pt>
    <dgm:pt modelId="{6ACF388F-3E4E-4AEE-860D-CF8635F1A993}" type="pres">
      <dgm:prSet presAssocID="{09328BCE-F5DD-4565-B080-E3575289EB9C}" presName="childText" presStyleLbl="conFgAcc1" presStyleIdx="2" presStyleCnt="3">
        <dgm:presLayoutVars>
          <dgm:bulletEnabled val="1"/>
        </dgm:presLayoutVars>
      </dgm:prSet>
      <dgm:spPr/>
    </dgm:pt>
  </dgm:ptLst>
  <dgm:cxnLst>
    <dgm:cxn modelId="{AE4B2210-01D2-45BF-AA4E-276EA9F6D5C2}" type="presOf" srcId="{84B29604-5D6C-4666-A440-6EBAED00F18D}" destId="{FB0A793B-C893-47A9-982F-46D61175939F}" srcOrd="0" destOrd="0" presId="urn:microsoft.com/office/officeart/2005/8/layout/list1"/>
    <dgm:cxn modelId="{32058E22-B124-49F9-BFC5-E7B85AF02A02}" type="presOf" srcId="{5E7CF6E1-4487-4F29-91DF-2AF0293F80EF}" destId="{B2036F6A-7AEB-4BC2-AC04-DE252308FFC1}" srcOrd="0" destOrd="0" presId="urn:microsoft.com/office/officeart/2005/8/layout/list1"/>
    <dgm:cxn modelId="{D3FB2E23-1A26-43B9-86C1-0BE32ACD5424}" srcId="{0A3F955E-8828-421C-A20C-3B9BA1ED0154}" destId="{46D68526-6984-4ABE-89D2-AF4ED3294B6B}" srcOrd="0" destOrd="0" parTransId="{948685B8-4B7A-449B-A250-86A157162F0A}" sibTransId="{982558C3-D99C-4A32-B7A8-B1221C0840BF}"/>
    <dgm:cxn modelId="{C692E825-F786-474E-B14D-04E7F3AC7D75}" type="presOf" srcId="{11F85F1E-F5E6-43C4-BBFF-85FB55068312}" destId="{3BC0BBCD-1AE1-4DBC-A77A-891C2A61DD38}" srcOrd="1" destOrd="0" presId="urn:microsoft.com/office/officeart/2005/8/layout/list1"/>
    <dgm:cxn modelId="{077B6535-D1F2-4EFD-9CB7-3F1D81974DB5}" type="presOf" srcId="{09328BCE-F5DD-4565-B080-E3575289EB9C}" destId="{0A27CA21-A0A3-400D-93BE-F4304285979B}" srcOrd="0" destOrd="0" presId="urn:microsoft.com/office/officeart/2005/8/layout/list1"/>
    <dgm:cxn modelId="{F2475A35-C2E9-4379-9735-BB46B1FD2DBE}" srcId="{84B29604-5D6C-4666-A440-6EBAED00F18D}" destId="{11F85F1E-F5E6-43C4-BBFF-85FB55068312}" srcOrd="1" destOrd="0" parTransId="{CE09062A-1362-474C-9561-E7C2174464AE}" sibTransId="{EB6C4D25-CE69-484D-9B7D-25996125C59D}"/>
    <dgm:cxn modelId="{BAED4359-1F68-43F1-ACEC-5AB77C31A83F}" type="presOf" srcId="{11F85F1E-F5E6-43C4-BBFF-85FB55068312}" destId="{D2F2C2BF-F100-4A6F-A67F-473AA5725405}" srcOrd="0" destOrd="0" presId="urn:microsoft.com/office/officeart/2005/8/layout/list1"/>
    <dgm:cxn modelId="{8714A085-72DA-4C56-BC13-703DF46CCFB3}" type="presOf" srcId="{46D68526-6984-4ABE-89D2-AF4ED3294B6B}" destId="{9814418E-0112-48A9-8DD8-9E9E4772B9BF}" srcOrd="0" destOrd="3" presId="urn:microsoft.com/office/officeart/2005/8/layout/list1"/>
    <dgm:cxn modelId="{6D4B1C89-9310-4CB9-B57A-BE6F12CAE9D9}" type="presOf" srcId="{5E7CF6E1-4487-4F29-91DF-2AF0293F80EF}" destId="{6B64E6A3-5394-41BA-AA15-0CCF99E7E101}" srcOrd="1" destOrd="0" presId="urn:microsoft.com/office/officeart/2005/8/layout/list1"/>
    <dgm:cxn modelId="{3850D690-4E56-403B-B4E1-E4FB722FCA6C}" srcId="{5E7CF6E1-4487-4F29-91DF-2AF0293F80EF}" destId="{0A3F955E-8828-421C-A20C-3B9BA1ED0154}" srcOrd="1" destOrd="0" parTransId="{AE5E3147-52F3-4B31-A007-326C9F485AC0}" sibTransId="{F00A6119-6887-4B2F-B30F-122380121CB1}"/>
    <dgm:cxn modelId="{E061CA9D-396B-4EB5-B5CC-D4A433A3C401}" srcId="{84B29604-5D6C-4666-A440-6EBAED00F18D}" destId="{09328BCE-F5DD-4565-B080-E3575289EB9C}" srcOrd="2" destOrd="0" parTransId="{CAC03CA4-6818-4B7E-88AE-44A6C078E9E2}" sibTransId="{1F9C184B-A674-407B-9D6A-10157FDD5513}"/>
    <dgm:cxn modelId="{379ABFC3-3962-488A-8635-6FCD1AC9046F}" srcId="{5E7CF6E1-4487-4F29-91DF-2AF0293F80EF}" destId="{CD4AF3B0-395D-4974-8952-95D780BDF388}" srcOrd="0" destOrd="0" parTransId="{19F32388-92D7-4DBA-A0E3-9906D63A3F1B}" sibTransId="{C54756D7-61A6-4E71-9167-393DD264E61F}"/>
    <dgm:cxn modelId="{FE0E48CA-E336-4819-B14E-FA1E248A1D3E}" srcId="{CD4AF3B0-395D-4974-8952-95D780BDF388}" destId="{B6B7BD39-3706-4440-AC19-8E550E8B495B}" srcOrd="0" destOrd="0" parTransId="{E670D3DD-81E9-4F1F-8179-3A0DC7C89F25}" sibTransId="{50D6EF89-5B97-4FF4-AA48-8B9C83292CA7}"/>
    <dgm:cxn modelId="{AB2F3ACB-6344-42E4-804B-8CC9E602B1E5}" type="presOf" srcId="{09328BCE-F5DD-4565-B080-E3575289EB9C}" destId="{0B862695-C410-471A-9942-4E2F0CD08F04}" srcOrd="1" destOrd="0" presId="urn:microsoft.com/office/officeart/2005/8/layout/list1"/>
    <dgm:cxn modelId="{6AA2B1D0-DDD6-4BF9-AC6A-0920AB406BB7}" type="presOf" srcId="{B6B7BD39-3706-4440-AC19-8E550E8B495B}" destId="{9814418E-0112-48A9-8DD8-9E9E4772B9BF}" srcOrd="0" destOrd="1" presId="urn:microsoft.com/office/officeart/2005/8/layout/list1"/>
    <dgm:cxn modelId="{5590F4D8-9E41-47F6-A45D-2E244167A3C0}" srcId="{84B29604-5D6C-4666-A440-6EBAED00F18D}" destId="{5E7CF6E1-4487-4F29-91DF-2AF0293F80EF}" srcOrd="0" destOrd="0" parTransId="{1DFF6711-2CAD-4AC7-8A41-989CB00F98ED}" sibTransId="{ECE79F24-4F60-46AC-8522-5A3320CD22FB}"/>
    <dgm:cxn modelId="{27B57FF7-DEC8-45D0-94A7-3C644BE79106}" type="presOf" srcId="{0A3F955E-8828-421C-A20C-3B9BA1ED0154}" destId="{9814418E-0112-48A9-8DD8-9E9E4772B9BF}" srcOrd="0" destOrd="2" presId="urn:microsoft.com/office/officeart/2005/8/layout/list1"/>
    <dgm:cxn modelId="{7D79F6FE-0591-41A7-A939-C19D75C84A2B}" type="presOf" srcId="{CD4AF3B0-395D-4974-8952-95D780BDF388}" destId="{9814418E-0112-48A9-8DD8-9E9E4772B9BF}" srcOrd="0" destOrd="0" presId="urn:microsoft.com/office/officeart/2005/8/layout/list1"/>
    <dgm:cxn modelId="{5C20277E-5080-4E3F-986D-70AE8B78AB5E}" type="presParOf" srcId="{FB0A793B-C893-47A9-982F-46D61175939F}" destId="{373E9FBF-C11B-4205-916E-5EA4FAE73771}" srcOrd="0" destOrd="0" presId="urn:microsoft.com/office/officeart/2005/8/layout/list1"/>
    <dgm:cxn modelId="{22802375-52BA-422E-BB59-86217C89732B}" type="presParOf" srcId="{373E9FBF-C11B-4205-916E-5EA4FAE73771}" destId="{B2036F6A-7AEB-4BC2-AC04-DE252308FFC1}" srcOrd="0" destOrd="0" presId="urn:microsoft.com/office/officeart/2005/8/layout/list1"/>
    <dgm:cxn modelId="{6414AD59-C274-453A-A5A2-48F2E48DE014}" type="presParOf" srcId="{373E9FBF-C11B-4205-916E-5EA4FAE73771}" destId="{6B64E6A3-5394-41BA-AA15-0CCF99E7E101}" srcOrd="1" destOrd="0" presId="urn:microsoft.com/office/officeart/2005/8/layout/list1"/>
    <dgm:cxn modelId="{3088157E-8BF0-463E-BEA8-2AD70BD53D09}" type="presParOf" srcId="{FB0A793B-C893-47A9-982F-46D61175939F}" destId="{C05F2571-1AAE-4994-B2F5-7CCD10378CE9}" srcOrd="1" destOrd="0" presId="urn:microsoft.com/office/officeart/2005/8/layout/list1"/>
    <dgm:cxn modelId="{C6CEC700-6991-4632-9861-743879735168}" type="presParOf" srcId="{FB0A793B-C893-47A9-982F-46D61175939F}" destId="{9814418E-0112-48A9-8DD8-9E9E4772B9BF}" srcOrd="2" destOrd="0" presId="urn:microsoft.com/office/officeart/2005/8/layout/list1"/>
    <dgm:cxn modelId="{2D264C04-E72A-4F32-9CA5-4A8784449D56}" type="presParOf" srcId="{FB0A793B-C893-47A9-982F-46D61175939F}" destId="{EFBF100F-FBE9-425C-A095-0E8222C810C1}" srcOrd="3" destOrd="0" presId="urn:microsoft.com/office/officeart/2005/8/layout/list1"/>
    <dgm:cxn modelId="{2DBCFADE-CC7C-49FD-A852-2A331F91D389}" type="presParOf" srcId="{FB0A793B-C893-47A9-982F-46D61175939F}" destId="{68376BA1-79D0-4FD3-BC93-99D1AF84C67D}" srcOrd="4" destOrd="0" presId="urn:microsoft.com/office/officeart/2005/8/layout/list1"/>
    <dgm:cxn modelId="{FECD16E6-24BF-4F96-A6DF-AB2A6E4A0D89}" type="presParOf" srcId="{68376BA1-79D0-4FD3-BC93-99D1AF84C67D}" destId="{D2F2C2BF-F100-4A6F-A67F-473AA5725405}" srcOrd="0" destOrd="0" presId="urn:microsoft.com/office/officeart/2005/8/layout/list1"/>
    <dgm:cxn modelId="{A6F0C5E4-9FB8-4C96-BF32-B4139E3267AB}" type="presParOf" srcId="{68376BA1-79D0-4FD3-BC93-99D1AF84C67D}" destId="{3BC0BBCD-1AE1-4DBC-A77A-891C2A61DD38}" srcOrd="1" destOrd="0" presId="urn:microsoft.com/office/officeart/2005/8/layout/list1"/>
    <dgm:cxn modelId="{80FAABE2-7351-46EB-B9A2-8620DA934EC8}" type="presParOf" srcId="{FB0A793B-C893-47A9-982F-46D61175939F}" destId="{1936959C-06F2-40C1-AEF3-E8B2897987DE}" srcOrd="5" destOrd="0" presId="urn:microsoft.com/office/officeart/2005/8/layout/list1"/>
    <dgm:cxn modelId="{94D8F08E-5F2B-441E-9F98-99CCD00ADD09}" type="presParOf" srcId="{FB0A793B-C893-47A9-982F-46D61175939F}" destId="{98509B5F-94A0-4CB8-9C95-3CD9A68227FF}" srcOrd="6" destOrd="0" presId="urn:microsoft.com/office/officeart/2005/8/layout/list1"/>
    <dgm:cxn modelId="{7A0594B3-3144-4604-9255-CA6324F535FE}" type="presParOf" srcId="{FB0A793B-C893-47A9-982F-46D61175939F}" destId="{1A8E6D4B-EE08-4168-A0D7-D893973FD94D}" srcOrd="7" destOrd="0" presId="urn:microsoft.com/office/officeart/2005/8/layout/list1"/>
    <dgm:cxn modelId="{FADE202E-E8E8-4D6E-9D6C-B147C0811861}" type="presParOf" srcId="{FB0A793B-C893-47A9-982F-46D61175939F}" destId="{C0B90CE3-1F6D-4B61-A015-7B7CC0599E27}" srcOrd="8" destOrd="0" presId="urn:microsoft.com/office/officeart/2005/8/layout/list1"/>
    <dgm:cxn modelId="{B43D4C6B-3DAB-42BD-A9A8-643389002D75}" type="presParOf" srcId="{C0B90CE3-1F6D-4B61-A015-7B7CC0599E27}" destId="{0A27CA21-A0A3-400D-93BE-F4304285979B}" srcOrd="0" destOrd="0" presId="urn:microsoft.com/office/officeart/2005/8/layout/list1"/>
    <dgm:cxn modelId="{48515502-9A8C-4C4C-A821-479A2BAEB79F}" type="presParOf" srcId="{C0B90CE3-1F6D-4B61-A015-7B7CC0599E27}" destId="{0B862695-C410-471A-9942-4E2F0CD08F04}" srcOrd="1" destOrd="0" presId="urn:microsoft.com/office/officeart/2005/8/layout/list1"/>
    <dgm:cxn modelId="{0E150939-001D-4CBF-9228-336A485F5F72}" type="presParOf" srcId="{FB0A793B-C893-47A9-982F-46D61175939F}" destId="{C8C41F0F-16CD-4B27-B653-F77DFD334E3F}" srcOrd="9" destOrd="0" presId="urn:microsoft.com/office/officeart/2005/8/layout/list1"/>
    <dgm:cxn modelId="{02250ECA-730E-4438-9070-74D07CCCFEA3}" type="presParOf" srcId="{FB0A793B-C893-47A9-982F-46D61175939F}" destId="{6ACF388F-3E4E-4AEE-860D-CF8635F1A99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C93ED-1216-4168-AEFA-6FEDE1B3EE84}">
      <dsp:nvSpPr>
        <dsp:cNvPr id="0" name=""/>
        <dsp:cNvSpPr/>
      </dsp:nvSpPr>
      <dsp:spPr>
        <a:xfrm>
          <a:off x="0" y="2482392"/>
          <a:ext cx="5966736" cy="814776"/>
        </a:xfrm>
        <a:prstGeom prst="rect">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nl-NL" sz="2800" b="1" kern="1200" dirty="0">
              <a:solidFill>
                <a:sysClr val="windowText" lastClr="000000"/>
              </a:solidFill>
              <a:latin typeface="+mn-lt"/>
              <a:ea typeface="+mn-ea"/>
              <a:cs typeface="+mn-cs"/>
            </a:rPr>
            <a:t>Conatieve fase</a:t>
          </a:r>
        </a:p>
      </dsp:txBody>
      <dsp:txXfrm>
        <a:off x="0" y="2482392"/>
        <a:ext cx="5966736" cy="439979"/>
      </dsp:txXfrm>
    </dsp:sp>
    <dsp:sp modelId="{6EF8F361-5205-4D51-81CF-10F0B51FBC61}">
      <dsp:nvSpPr>
        <dsp:cNvPr id="0" name=""/>
        <dsp:cNvSpPr/>
      </dsp:nvSpPr>
      <dsp:spPr>
        <a:xfrm>
          <a:off x="0" y="2906076"/>
          <a:ext cx="5966736" cy="374797"/>
        </a:xfrm>
        <a:prstGeom prst="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nl-NL" sz="2400" kern="1200" dirty="0">
              <a:solidFill>
                <a:sysClr val="windowText" lastClr="000000">
                  <a:hueOff val="0"/>
                  <a:satOff val="0"/>
                  <a:lumOff val="0"/>
                  <a:alphaOff val="0"/>
                </a:sysClr>
              </a:solidFill>
              <a:latin typeface="+mn-lt"/>
              <a:ea typeface="+mn-ea"/>
              <a:cs typeface="+mn-cs"/>
            </a:rPr>
            <a:t>Beïnvloeden van het gedrag</a:t>
          </a:r>
        </a:p>
      </dsp:txBody>
      <dsp:txXfrm>
        <a:off x="0" y="2906076"/>
        <a:ext cx="5966736" cy="374797"/>
      </dsp:txXfrm>
    </dsp:sp>
    <dsp:sp modelId="{B19C0CA3-FA1A-46CC-B3FE-ADB675397D70}">
      <dsp:nvSpPr>
        <dsp:cNvPr id="0" name=""/>
        <dsp:cNvSpPr/>
      </dsp:nvSpPr>
      <dsp:spPr>
        <a:xfrm rot="10800000">
          <a:off x="0" y="1241374"/>
          <a:ext cx="5966736" cy="1253126"/>
        </a:xfrm>
        <a:prstGeom prst="upArrowCallout">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nl-NL" sz="2800" b="1" kern="1200" dirty="0">
              <a:solidFill>
                <a:sysClr val="windowText" lastClr="000000"/>
              </a:solidFill>
              <a:latin typeface="+mn-lt"/>
              <a:ea typeface="+mn-ea"/>
              <a:cs typeface="+mn-cs"/>
            </a:rPr>
            <a:t>Affectieve fase</a:t>
          </a:r>
        </a:p>
      </dsp:txBody>
      <dsp:txXfrm rot="-10800000">
        <a:off x="0" y="1395422"/>
        <a:ext cx="5966736" cy="285799"/>
      </dsp:txXfrm>
    </dsp:sp>
    <dsp:sp modelId="{9FC18F97-651F-4540-B595-EB6887653253}">
      <dsp:nvSpPr>
        <dsp:cNvPr id="0" name=""/>
        <dsp:cNvSpPr/>
      </dsp:nvSpPr>
      <dsp:spPr>
        <a:xfrm>
          <a:off x="0" y="1681335"/>
          <a:ext cx="5966736" cy="374684"/>
        </a:xfrm>
        <a:prstGeom prst="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nl-NL" sz="2400" kern="1200" dirty="0">
              <a:solidFill>
                <a:sysClr val="windowText" lastClr="000000">
                  <a:hueOff val="0"/>
                  <a:satOff val="0"/>
                  <a:lumOff val="0"/>
                  <a:alphaOff val="0"/>
                </a:sysClr>
              </a:solidFill>
              <a:latin typeface="+mn-lt"/>
              <a:ea typeface="+mn-ea"/>
              <a:cs typeface="+mn-cs"/>
            </a:rPr>
            <a:t>Overdragen van positief gevoel</a:t>
          </a:r>
        </a:p>
      </dsp:txBody>
      <dsp:txXfrm>
        <a:off x="0" y="1681335"/>
        <a:ext cx="5966736" cy="374684"/>
      </dsp:txXfrm>
    </dsp:sp>
    <dsp:sp modelId="{5423F420-B569-467D-B6C2-C124075DC432}">
      <dsp:nvSpPr>
        <dsp:cNvPr id="0" name=""/>
        <dsp:cNvSpPr/>
      </dsp:nvSpPr>
      <dsp:spPr>
        <a:xfrm rot="10800000">
          <a:off x="0" y="6"/>
          <a:ext cx="5966736" cy="1253126"/>
        </a:xfrm>
        <a:prstGeom prst="upArrowCallout">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nl-NL" sz="2800" b="1" kern="1200" dirty="0">
              <a:solidFill>
                <a:sysClr val="windowText" lastClr="000000"/>
              </a:solidFill>
              <a:latin typeface="+mn-lt"/>
              <a:ea typeface="+mn-ea"/>
              <a:cs typeface="+mn-cs"/>
            </a:rPr>
            <a:t>Cognitieve fase</a:t>
          </a:r>
        </a:p>
      </dsp:txBody>
      <dsp:txXfrm rot="-10800000">
        <a:off x="0" y="154054"/>
        <a:ext cx="5966736" cy="285799"/>
      </dsp:txXfrm>
    </dsp:sp>
    <dsp:sp modelId="{511C8F8D-E4B3-4909-9C25-5EA7871847B1}">
      <dsp:nvSpPr>
        <dsp:cNvPr id="0" name=""/>
        <dsp:cNvSpPr/>
      </dsp:nvSpPr>
      <dsp:spPr>
        <a:xfrm>
          <a:off x="0" y="440430"/>
          <a:ext cx="5966736" cy="374684"/>
        </a:xfrm>
        <a:prstGeom prst="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nl-NL" sz="2400" kern="1200" dirty="0">
              <a:solidFill>
                <a:sysClr val="windowText" lastClr="000000">
                  <a:hueOff val="0"/>
                  <a:satOff val="0"/>
                  <a:lumOff val="0"/>
                  <a:alphaOff val="0"/>
                </a:sysClr>
              </a:solidFill>
              <a:latin typeface="+mn-lt"/>
              <a:ea typeface="+mn-ea"/>
              <a:cs typeface="+mn-cs"/>
            </a:rPr>
            <a:t>Overdragen van kennis</a:t>
          </a:r>
        </a:p>
      </dsp:txBody>
      <dsp:txXfrm>
        <a:off x="0" y="440430"/>
        <a:ext cx="5966736" cy="3746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4418E-0112-48A9-8DD8-9E9E4772B9BF}">
      <dsp:nvSpPr>
        <dsp:cNvPr id="0" name=""/>
        <dsp:cNvSpPr/>
      </dsp:nvSpPr>
      <dsp:spPr>
        <a:xfrm>
          <a:off x="0" y="803949"/>
          <a:ext cx="5459565" cy="2016000"/>
        </a:xfrm>
        <a:prstGeom prst="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3723" tIns="333248" rIns="423723" bIns="113792" numCol="1" spcCol="1270" anchor="t" anchorCtr="0">
          <a:noAutofit/>
        </a:bodyPr>
        <a:lstStyle/>
        <a:p>
          <a:pPr marL="171450" lvl="1" indent="-171450" algn="l" defTabSz="711200">
            <a:lnSpc>
              <a:spcPct val="90000"/>
            </a:lnSpc>
            <a:spcBef>
              <a:spcPct val="0"/>
            </a:spcBef>
            <a:spcAft>
              <a:spcPct val="15000"/>
            </a:spcAft>
            <a:buChar char="•"/>
          </a:pPr>
          <a:r>
            <a:rPr lang="nl-NL" sz="1600" kern="1200"/>
            <a:t>Professioneel gedrag</a:t>
          </a:r>
          <a:endParaRPr lang="en-US" sz="1600" kern="1200"/>
        </a:p>
        <a:p>
          <a:pPr marL="342900" lvl="2" indent="-171450" algn="l" defTabSz="711200">
            <a:lnSpc>
              <a:spcPct val="90000"/>
            </a:lnSpc>
            <a:spcBef>
              <a:spcPct val="0"/>
            </a:spcBef>
            <a:spcAft>
              <a:spcPct val="15000"/>
            </a:spcAft>
            <a:buChar char="•"/>
          </a:pPr>
          <a:r>
            <a:rPr lang="nl-NL" sz="1600" kern="1200"/>
            <a:t>Met respect luisteren, meedoen en positieve bijdrage leveren</a:t>
          </a:r>
          <a:endParaRPr lang="en-US" sz="1600" kern="1200"/>
        </a:p>
        <a:p>
          <a:pPr marL="171450" lvl="1" indent="-171450" algn="l" defTabSz="711200">
            <a:lnSpc>
              <a:spcPct val="90000"/>
            </a:lnSpc>
            <a:spcBef>
              <a:spcPct val="0"/>
            </a:spcBef>
            <a:spcAft>
              <a:spcPct val="15000"/>
            </a:spcAft>
            <a:buChar char="•"/>
          </a:pPr>
          <a:r>
            <a:rPr lang="nl-NL" sz="1600" kern="1200" dirty="0"/>
            <a:t>Verantwoording nemen voor de opdracht en de groep, eigenaarschap tonen</a:t>
          </a:r>
          <a:endParaRPr lang="en-US" sz="1600" kern="1200" dirty="0"/>
        </a:p>
        <a:p>
          <a:pPr marL="342900" lvl="2" indent="-171450" algn="l" defTabSz="711200">
            <a:lnSpc>
              <a:spcPct val="90000"/>
            </a:lnSpc>
            <a:spcBef>
              <a:spcPct val="0"/>
            </a:spcBef>
            <a:spcAft>
              <a:spcPct val="15000"/>
            </a:spcAft>
            <a:buChar char="•"/>
          </a:pPr>
          <a:r>
            <a:rPr lang="nl-NL" sz="1600" kern="1200" dirty="0"/>
            <a:t>Serieus en lerend opstellen; meedoen, feedback geven en ontvangen, collega's aanspreken.</a:t>
          </a:r>
          <a:endParaRPr lang="en-US" sz="1600" kern="1200" dirty="0"/>
        </a:p>
      </dsp:txBody>
      <dsp:txXfrm>
        <a:off x="0" y="803949"/>
        <a:ext cx="5459565" cy="2016000"/>
      </dsp:txXfrm>
    </dsp:sp>
    <dsp:sp modelId="{6B64E6A3-5394-41BA-AA15-0CCF99E7E101}">
      <dsp:nvSpPr>
        <dsp:cNvPr id="0" name=""/>
        <dsp:cNvSpPr/>
      </dsp:nvSpPr>
      <dsp:spPr>
        <a:xfrm>
          <a:off x="272978" y="567789"/>
          <a:ext cx="3821695" cy="47232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451" tIns="0" rIns="144451" bIns="0" numCol="1" spcCol="1270" anchor="ctr" anchorCtr="0">
          <a:noAutofit/>
        </a:bodyPr>
        <a:lstStyle/>
        <a:p>
          <a:pPr marL="0" lvl="0" indent="0" algn="l" defTabSz="711200">
            <a:lnSpc>
              <a:spcPct val="90000"/>
            </a:lnSpc>
            <a:spcBef>
              <a:spcPct val="0"/>
            </a:spcBef>
            <a:spcAft>
              <a:spcPct val="35000"/>
            </a:spcAft>
            <a:buNone/>
          </a:pPr>
          <a:r>
            <a:rPr lang="nl-NL" sz="1600" kern="1200"/>
            <a:t>Criteria voor GO / NO GO</a:t>
          </a:r>
          <a:endParaRPr lang="en-US" sz="1600" kern="1200"/>
        </a:p>
      </dsp:txBody>
      <dsp:txXfrm>
        <a:off x="296035" y="590846"/>
        <a:ext cx="3775581" cy="426206"/>
      </dsp:txXfrm>
    </dsp:sp>
    <dsp:sp modelId="{98509B5F-94A0-4CB8-9C95-3CD9A68227FF}">
      <dsp:nvSpPr>
        <dsp:cNvPr id="0" name=""/>
        <dsp:cNvSpPr/>
      </dsp:nvSpPr>
      <dsp:spPr>
        <a:xfrm>
          <a:off x="0" y="3142510"/>
          <a:ext cx="5459565" cy="403200"/>
        </a:xfrm>
        <a:prstGeom prst="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C0BBCD-1AE1-4DBC-A77A-891C2A61DD38}">
      <dsp:nvSpPr>
        <dsp:cNvPr id="0" name=""/>
        <dsp:cNvSpPr/>
      </dsp:nvSpPr>
      <dsp:spPr>
        <a:xfrm>
          <a:off x="272978" y="2906349"/>
          <a:ext cx="3821695" cy="472320"/>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451" tIns="0" rIns="144451" bIns="0" numCol="1" spcCol="1270" anchor="ctr" anchorCtr="0">
          <a:noAutofit/>
        </a:bodyPr>
        <a:lstStyle/>
        <a:p>
          <a:pPr marL="0" lvl="0" indent="0" algn="l" defTabSz="711200">
            <a:lnSpc>
              <a:spcPct val="90000"/>
            </a:lnSpc>
            <a:spcBef>
              <a:spcPct val="0"/>
            </a:spcBef>
            <a:spcAft>
              <a:spcPct val="35000"/>
            </a:spcAft>
            <a:buNone/>
          </a:pPr>
          <a:r>
            <a:rPr lang="nl-NL" sz="1600" kern="1200"/>
            <a:t>2. Communicatie; positief en opbouwend, eerlijk en transparant</a:t>
          </a:r>
          <a:endParaRPr lang="en-US" sz="1600" kern="1200"/>
        </a:p>
      </dsp:txBody>
      <dsp:txXfrm>
        <a:off x="296035" y="2929406"/>
        <a:ext cx="3775581" cy="426206"/>
      </dsp:txXfrm>
    </dsp:sp>
    <dsp:sp modelId="{6ACF388F-3E4E-4AEE-860D-CF8635F1A993}">
      <dsp:nvSpPr>
        <dsp:cNvPr id="0" name=""/>
        <dsp:cNvSpPr/>
      </dsp:nvSpPr>
      <dsp:spPr>
        <a:xfrm>
          <a:off x="0" y="3868270"/>
          <a:ext cx="5459565" cy="403200"/>
        </a:xfrm>
        <a:prstGeom prst="rect">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862695-C410-471A-9942-4E2F0CD08F04}">
      <dsp:nvSpPr>
        <dsp:cNvPr id="0" name=""/>
        <dsp:cNvSpPr/>
      </dsp:nvSpPr>
      <dsp:spPr>
        <a:xfrm>
          <a:off x="272978" y="3632110"/>
          <a:ext cx="3821695" cy="472320"/>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451" tIns="0" rIns="144451" bIns="0" numCol="1" spcCol="1270" anchor="ctr" anchorCtr="0">
          <a:noAutofit/>
        </a:bodyPr>
        <a:lstStyle/>
        <a:p>
          <a:pPr marL="0" lvl="0" indent="0" algn="l" defTabSz="711200">
            <a:lnSpc>
              <a:spcPct val="90000"/>
            </a:lnSpc>
            <a:spcBef>
              <a:spcPct val="0"/>
            </a:spcBef>
            <a:spcAft>
              <a:spcPct val="35000"/>
            </a:spcAft>
            <a:buNone/>
          </a:pPr>
          <a:r>
            <a:rPr lang="nl-NL" sz="1600" kern="1200"/>
            <a:t>3. Praktisch: aanwezig zijn bij IBS lessen. Afspraken maken, vastleggen en nakomen. </a:t>
          </a:r>
          <a:endParaRPr lang="en-US" sz="1600" kern="1200"/>
        </a:p>
      </dsp:txBody>
      <dsp:txXfrm>
        <a:off x="296035" y="3655167"/>
        <a:ext cx="3775581"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BAC727-803C-43B2-9249-5E0C32AC16D8}" type="datetimeFigureOut">
              <a:rPr lang="nl-NL" smtClean="0"/>
              <a:t>3-3-2020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C367B-E873-4E5F-9A28-887044CE92C6}" type="slidenum">
              <a:rPr lang="nl-NL" smtClean="0"/>
              <a:t>‹nr.›</a:t>
            </a:fld>
            <a:endParaRPr lang="nl-NL"/>
          </a:p>
        </p:txBody>
      </p:sp>
    </p:spTree>
    <p:extLst>
      <p:ext uri="{BB962C8B-B14F-4D97-AF65-F5344CB8AC3E}">
        <p14:creationId xmlns:p14="http://schemas.microsoft.com/office/powerpoint/2010/main" val="3136449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BB16E3-DB88-43F2-B191-AB6D10F233E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2349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27C367B-E873-4E5F-9A28-887044CE92C6}" type="slidenum">
              <a:rPr lang="nl-NL" smtClean="0"/>
              <a:t>19</a:t>
            </a:fld>
            <a:endParaRPr lang="nl-NL"/>
          </a:p>
        </p:txBody>
      </p:sp>
    </p:spTree>
    <p:extLst>
      <p:ext uri="{BB962C8B-B14F-4D97-AF65-F5344CB8AC3E}">
        <p14:creationId xmlns:p14="http://schemas.microsoft.com/office/powerpoint/2010/main" val="1455777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27C367B-E873-4E5F-9A28-887044CE92C6}" type="slidenum">
              <a:rPr lang="nl-NL" smtClean="0"/>
              <a:t>22</a:t>
            </a:fld>
            <a:endParaRPr lang="nl-NL"/>
          </a:p>
        </p:txBody>
      </p:sp>
    </p:spTree>
    <p:extLst>
      <p:ext uri="{BB962C8B-B14F-4D97-AF65-F5344CB8AC3E}">
        <p14:creationId xmlns:p14="http://schemas.microsoft.com/office/powerpoint/2010/main" val="1334960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984908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3/3/2020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695163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3/3/2020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941636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3/3/2020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78482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3/3/2020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755451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3/3/2020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430774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3/3/2020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89834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675473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953256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3-3-2020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519781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3-3-2020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08979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517888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3-3-2020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610572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3-3-2020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562492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3-3-2020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350952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3-3-2020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4864799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3-3-2020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7534351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3-3-2020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6890683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3-3-2020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315583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3-3-2020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380823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980491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3/3/2020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9540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3/3/2020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679397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3/3/2020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64947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3/3/2020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706651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3/3/2020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1071668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3/3/2020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137237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6.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3/3/2020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‹nr.›</a:t>
            </a:fld>
            <a:endParaRPr lang="en-US" dirty="0"/>
          </a:p>
        </p:txBody>
      </p:sp>
    </p:spTree>
    <p:extLst>
      <p:ext uri="{BB962C8B-B14F-4D97-AF65-F5344CB8AC3E}">
        <p14:creationId xmlns:p14="http://schemas.microsoft.com/office/powerpoint/2010/main" val="1798817096"/>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9" r:id="rId12"/>
    <p:sldLayoutId id="2147483684" r:id="rId13"/>
    <p:sldLayoutId id="2147483685" r:id="rId14"/>
    <p:sldLayoutId id="2147483686" r:id="rId15"/>
    <p:sldLayoutId id="2147483687" r:id="rId16"/>
    <p:sldLayoutId id="2147483688" r:id="rId17"/>
  </p:sldLayoutIdLst>
  <p:hf sldNum="0" hdr="0" ftr="0" dt="0"/>
  <p:txStyles>
    <p:titleStyle>
      <a:lvl1pPr algn="ctr" defTabSz="457200" rtl="0" eaLnBrk="1" latinLnBrk="0" hangingPunct="1">
        <a:lnSpc>
          <a:spcPct val="90000"/>
        </a:lnSpc>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t>3-3-2020</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28583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3" Type="http://schemas.openxmlformats.org/officeDocument/2006/relationships/hyperlink" Target="https://managementmodellensite.nl/krachtenveldanalyse/#.XFgTOlxKhPY" TargetMode="External"/><Relationship Id="rId7" Type="http://schemas.openxmlformats.org/officeDocument/2006/relationships/image" Target="../media/image20.png"/><Relationship Id="rId12" Type="http://schemas.openxmlformats.org/officeDocument/2006/relationships/image" Target="../media/image25.gif"/><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hyperlink" Target="https://haagsebeek.nl/server/multimediaserve/7534/Hoe-maak-ik-een-krachtenveldanalyse.pdf" TargetMode="External"/><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fbeelding met gras, stof, tafel, rood&#10;&#10;Automatisch gegenereerde beschrijving">
            <a:extLst>
              <a:ext uri="{FF2B5EF4-FFF2-40B4-BE49-F238E27FC236}">
                <a16:creationId xmlns:a16="http://schemas.microsoft.com/office/drawing/2014/main" id="{C9971A12-D469-4B25-9AF6-4D3C888C2DF7}"/>
              </a:ext>
            </a:extLst>
          </p:cNvPr>
          <p:cNvPicPr>
            <a:picLocks noChangeAspect="1"/>
          </p:cNvPicPr>
          <p:nvPr/>
        </p:nvPicPr>
        <p:blipFill rotWithShape="1">
          <a:blip r:embed="rId3"/>
          <a:srcRect t="18125" b="25625"/>
          <a:stretch/>
        </p:blipFill>
        <p:spPr>
          <a:xfrm>
            <a:off x="20" y="10"/>
            <a:ext cx="12191980" cy="6857990"/>
          </a:xfrm>
          <a:prstGeom prst="rect">
            <a:avLst/>
          </a:prstGeom>
        </p:spPr>
      </p:pic>
      <p:sp useBgFill="1">
        <p:nvSpPr>
          <p:cNvPr id="9"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flipH="1">
            <a:off x="7737531"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D536C5F9-0AED-445F-A0D2-7A0C82598990}"/>
              </a:ext>
            </a:extLst>
          </p:cNvPr>
          <p:cNvSpPr>
            <a:spLocks noGrp="1"/>
          </p:cNvSpPr>
          <p:nvPr>
            <p:ph type="ctrTitle"/>
          </p:nvPr>
        </p:nvSpPr>
        <p:spPr>
          <a:xfrm>
            <a:off x="7884543" y="1623412"/>
            <a:ext cx="3503122" cy="2287229"/>
          </a:xfrm>
        </p:spPr>
        <p:txBody>
          <a:bodyPr>
            <a:normAutofit/>
          </a:bodyPr>
          <a:lstStyle/>
          <a:p>
            <a:pPr algn="l"/>
            <a:r>
              <a:rPr lang="nl-NL" sz="4400" dirty="0"/>
              <a:t>Community verbonden</a:t>
            </a:r>
          </a:p>
        </p:txBody>
      </p:sp>
      <p:sp>
        <p:nvSpPr>
          <p:cNvPr id="3" name="Ondertitel 2">
            <a:extLst>
              <a:ext uri="{FF2B5EF4-FFF2-40B4-BE49-F238E27FC236}">
                <a16:creationId xmlns:a16="http://schemas.microsoft.com/office/drawing/2014/main" id="{B3BE6408-6BE2-4AB8-BA3B-AB12E9D66ABA}"/>
              </a:ext>
            </a:extLst>
          </p:cNvPr>
          <p:cNvSpPr>
            <a:spLocks noGrp="1"/>
          </p:cNvSpPr>
          <p:nvPr>
            <p:ph type="subTitle" idx="1"/>
          </p:nvPr>
        </p:nvSpPr>
        <p:spPr>
          <a:xfrm>
            <a:off x="7884543" y="4009771"/>
            <a:ext cx="3503122" cy="1244361"/>
          </a:xfrm>
        </p:spPr>
        <p:txBody>
          <a:bodyPr>
            <a:normAutofit fontScale="92500"/>
          </a:bodyPr>
          <a:lstStyle/>
          <a:p>
            <a:pPr algn="l"/>
            <a:r>
              <a:rPr lang="nl-NL" sz="3600">
                <a:solidFill>
                  <a:srgbClr val="D79528"/>
                </a:solidFill>
              </a:rPr>
              <a:t>Week 4: uitwerken </a:t>
            </a:r>
            <a:r>
              <a:rPr lang="nl-NL" sz="3600" dirty="0">
                <a:solidFill>
                  <a:srgbClr val="D79528"/>
                </a:solidFill>
              </a:rPr>
              <a:t>van plannen! </a:t>
            </a:r>
          </a:p>
        </p:txBody>
      </p:sp>
    </p:spTree>
    <p:extLst>
      <p:ext uri="{BB962C8B-B14F-4D97-AF65-F5344CB8AC3E}">
        <p14:creationId xmlns:p14="http://schemas.microsoft.com/office/powerpoint/2010/main" val="3479362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B2B77A8-D411-4F99-8C26-D283AEB8DDA9}"/>
              </a:ext>
            </a:extLst>
          </p:cNvPr>
          <p:cNvSpPr txBox="1"/>
          <p:nvPr/>
        </p:nvSpPr>
        <p:spPr>
          <a:xfrm>
            <a:off x="997664" y="1103401"/>
            <a:ext cx="10509392" cy="3847207"/>
          </a:xfrm>
          <a:prstGeom prst="rect">
            <a:avLst/>
          </a:prstGeom>
          <a:noFill/>
        </p:spPr>
        <p:txBody>
          <a:bodyPr wrap="square" rtlCol="0">
            <a:spAutoFit/>
          </a:bodyPr>
          <a:lstStyle/>
          <a:p>
            <a:r>
              <a:rPr lang="nl-NL" sz="2800" b="1" dirty="0"/>
              <a:t>Programma deze week:</a:t>
            </a:r>
          </a:p>
          <a:p>
            <a:endParaRPr lang="nl-NL" dirty="0"/>
          </a:p>
          <a:p>
            <a:r>
              <a:rPr lang="nl-NL" dirty="0"/>
              <a:t>Dinsdag: herhalen, planning aanscherpen, go/nog go, LA Krachtenveldanalyse met Stijn en Pascalle </a:t>
            </a:r>
          </a:p>
          <a:p>
            <a:endParaRPr lang="nl-NL" dirty="0"/>
          </a:p>
          <a:p>
            <a:r>
              <a:rPr lang="nl-NL" dirty="0"/>
              <a:t>Woensdag: ochtend over communicatie, belangenverstrengeling, communicatieplan afmaken (Pascalle) en presentatie voorbereiden. Middag krijgen alle groepen adviesgesprek over communicatieplan met Stijn en Thomas</a:t>
            </a:r>
          </a:p>
          <a:p>
            <a:endParaRPr lang="nl-NL" dirty="0"/>
          </a:p>
          <a:p>
            <a:r>
              <a:rPr lang="nl-NL" dirty="0"/>
              <a:t>Donderdag: 2</a:t>
            </a:r>
            <a:r>
              <a:rPr lang="nl-NL" baseline="30000" dirty="0"/>
              <a:t>e</a:t>
            </a:r>
            <a:r>
              <a:rPr lang="nl-NL" dirty="0"/>
              <a:t> uur = voorbereiding van vrijdag. 3</a:t>
            </a:r>
            <a:r>
              <a:rPr lang="nl-NL" baseline="30000" dirty="0"/>
              <a:t>e</a:t>
            </a:r>
            <a:r>
              <a:rPr lang="nl-NL" dirty="0"/>
              <a:t> uur gaat over Doelenboom met Walter en Pascalle  </a:t>
            </a:r>
          </a:p>
          <a:p>
            <a:endParaRPr lang="nl-NL" dirty="0"/>
          </a:p>
          <a:p>
            <a:r>
              <a:rPr lang="nl-NL" dirty="0"/>
              <a:t>Vrijdag input over financiën, projectplan bijwerken en presentaties van de communicatieplannen aan elkaar met Marieke en Thomas. </a:t>
            </a:r>
          </a:p>
          <a:p>
            <a:endParaRPr lang="nl-NL" dirty="0"/>
          </a:p>
        </p:txBody>
      </p:sp>
      <p:pic>
        <p:nvPicPr>
          <p:cNvPr id="3" name="Afbeelding 2">
            <a:extLst>
              <a:ext uri="{FF2B5EF4-FFF2-40B4-BE49-F238E27FC236}">
                <a16:creationId xmlns:a16="http://schemas.microsoft.com/office/drawing/2014/main" id="{F0537770-4E9B-45D3-BBCE-125E50463014}"/>
              </a:ext>
            </a:extLst>
          </p:cNvPr>
          <p:cNvPicPr>
            <a:picLocks noChangeAspect="1"/>
          </p:cNvPicPr>
          <p:nvPr/>
        </p:nvPicPr>
        <p:blipFill>
          <a:blip r:embed="rId2"/>
          <a:stretch>
            <a:fillRect/>
          </a:stretch>
        </p:blipFill>
        <p:spPr>
          <a:xfrm>
            <a:off x="8752746" y="4633645"/>
            <a:ext cx="3244320" cy="2040597"/>
          </a:xfrm>
          <a:prstGeom prst="rect">
            <a:avLst/>
          </a:prstGeom>
        </p:spPr>
      </p:pic>
    </p:spTree>
    <p:extLst>
      <p:ext uri="{BB962C8B-B14F-4D97-AF65-F5344CB8AC3E}">
        <p14:creationId xmlns:p14="http://schemas.microsoft.com/office/powerpoint/2010/main" val="3197756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8DF7AC-2B42-4427-A0FC-8CC1B1CD2954}"/>
              </a:ext>
            </a:extLst>
          </p:cNvPr>
          <p:cNvSpPr>
            <a:spLocks noGrp="1"/>
          </p:cNvSpPr>
          <p:nvPr>
            <p:ph type="title"/>
          </p:nvPr>
        </p:nvSpPr>
        <p:spPr/>
        <p:txBody>
          <a:bodyPr/>
          <a:lstStyle/>
          <a:p>
            <a:r>
              <a:rPr lang="nl-NL" dirty="0"/>
              <a:t>LA Krachtenveldanalyse</a:t>
            </a:r>
            <a:br>
              <a:rPr lang="nl-NL" dirty="0"/>
            </a:br>
            <a:endParaRPr lang="nl-NL" dirty="0"/>
          </a:p>
        </p:txBody>
      </p:sp>
    </p:spTree>
    <p:extLst>
      <p:ext uri="{BB962C8B-B14F-4D97-AF65-F5344CB8AC3E}">
        <p14:creationId xmlns:p14="http://schemas.microsoft.com/office/powerpoint/2010/main" val="1252128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21835" y="401668"/>
            <a:ext cx="8860565" cy="648072"/>
          </a:xfrm>
        </p:spPr>
        <p:txBody>
          <a:bodyPr/>
          <a:lstStyle/>
          <a:p>
            <a:r>
              <a:rPr lang="nl-NL" dirty="0"/>
              <a:t>Krachtenveldanalyse</a:t>
            </a:r>
          </a:p>
        </p:txBody>
      </p:sp>
      <p:sp>
        <p:nvSpPr>
          <p:cNvPr id="3" name="Tijdelijke aanduiding voor inhoud 2"/>
          <p:cNvSpPr>
            <a:spLocks noGrp="1"/>
          </p:cNvSpPr>
          <p:nvPr>
            <p:ph idx="1"/>
          </p:nvPr>
        </p:nvSpPr>
        <p:spPr/>
        <p:txBody>
          <a:bodyPr>
            <a:normAutofit/>
          </a:bodyPr>
          <a:lstStyle/>
          <a:p>
            <a:pPr marL="0" indent="0">
              <a:buNone/>
            </a:pPr>
            <a:r>
              <a:rPr lang="nl-NL" dirty="0"/>
              <a:t>Met behulp van een krachtenveldanalyse maak je zichtbaar welke krachten en belangen er in en om een community/project spelen.</a:t>
            </a:r>
          </a:p>
        </p:txBody>
      </p:sp>
    </p:spTree>
    <p:extLst>
      <p:ext uri="{BB962C8B-B14F-4D97-AF65-F5344CB8AC3E}">
        <p14:creationId xmlns:p14="http://schemas.microsoft.com/office/powerpoint/2010/main" val="2758351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Stappenplan</a:t>
            </a:r>
          </a:p>
        </p:txBody>
      </p:sp>
      <p:sp>
        <p:nvSpPr>
          <p:cNvPr id="3" name="Tijdelijke aanduiding voor inhoud 2"/>
          <p:cNvSpPr>
            <a:spLocks noGrp="1"/>
          </p:cNvSpPr>
          <p:nvPr>
            <p:ph idx="1"/>
          </p:nvPr>
        </p:nvSpPr>
        <p:spPr/>
        <p:txBody>
          <a:bodyPr>
            <a:normAutofit fontScale="92500" lnSpcReduction="20000"/>
          </a:bodyPr>
          <a:lstStyle/>
          <a:p>
            <a:r>
              <a:rPr lang="nl-NL" dirty="0"/>
              <a:t>Inventariseer de relevante spelers en prioriteer deze; welke actoren/stakeholders zijn dit in jullie community (in wording)?</a:t>
            </a:r>
          </a:p>
          <a:p>
            <a:r>
              <a:rPr lang="nl-NL" dirty="0"/>
              <a:t>Geef aan hoeveel </a:t>
            </a:r>
            <a:r>
              <a:rPr lang="nl-NL" b="1" dirty="0"/>
              <a:t>invloed</a:t>
            </a:r>
            <a:r>
              <a:rPr lang="nl-NL" dirty="0"/>
              <a:t> iedere speler in de community/het project volgens jou heeft. Jullie kunnen dit in kaart brengen door op een blad het project centraal te positioneren en de actoren er omheen te plaatsen. Naar mate ze meer </a:t>
            </a:r>
            <a:r>
              <a:rPr lang="nl-NL" b="1" dirty="0"/>
              <a:t>belang</a:t>
            </a:r>
            <a:r>
              <a:rPr lang="nl-NL" dirty="0"/>
              <a:t> hebben met het project, positioneer jullie ze op het blad dichter bij het project.</a:t>
            </a:r>
          </a:p>
          <a:p>
            <a:r>
              <a:rPr lang="nl-NL" dirty="0"/>
              <a:t>Maak een inschatting van de opstelling van de spelers. Dit doe je door de spelers op basis van 2 vragen te labelen:</a:t>
            </a:r>
          </a:p>
          <a:p>
            <a:pPr lvl="1"/>
            <a:r>
              <a:rPr lang="nl-NL" dirty="0"/>
              <a:t>Verwacht je dat ze de </a:t>
            </a:r>
            <a:r>
              <a:rPr lang="nl-NL" b="1" dirty="0"/>
              <a:t>inhoud</a:t>
            </a:r>
            <a:r>
              <a:rPr lang="nl-NL" dirty="0"/>
              <a:t> van het project </a:t>
            </a:r>
            <a:r>
              <a:rPr lang="nl-NL" b="1" dirty="0"/>
              <a:t>steunen</a:t>
            </a:r>
            <a:r>
              <a:rPr lang="nl-NL" dirty="0"/>
              <a:t>?</a:t>
            </a:r>
          </a:p>
          <a:p>
            <a:pPr lvl="1"/>
            <a:r>
              <a:rPr lang="nl-NL" dirty="0"/>
              <a:t>Heb je veel </a:t>
            </a:r>
            <a:r>
              <a:rPr lang="nl-NL" b="1" dirty="0"/>
              <a:t>vertrouwen in </a:t>
            </a:r>
            <a:r>
              <a:rPr lang="nl-NL" dirty="0"/>
              <a:t>de</a:t>
            </a:r>
            <a:r>
              <a:rPr lang="nl-NL" b="1" dirty="0"/>
              <a:t> relatie </a:t>
            </a:r>
            <a:r>
              <a:rPr lang="nl-NL" dirty="0"/>
              <a:t>met die speler?</a:t>
            </a:r>
          </a:p>
        </p:txBody>
      </p:sp>
    </p:spTree>
    <p:extLst>
      <p:ext uri="{BB962C8B-B14F-4D97-AF65-F5344CB8AC3E}">
        <p14:creationId xmlns:p14="http://schemas.microsoft.com/office/powerpoint/2010/main" val="3402504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B6B27E07-6AE1-4449-88E0-D1EA97A9B735}"/>
              </a:ext>
            </a:extLst>
          </p:cNvPr>
          <p:cNvPicPr>
            <a:picLocks noGrp="1" noChangeAspect="1"/>
          </p:cNvPicPr>
          <p:nvPr>
            <p:ph idx="1"/>
          </p:nvPr>
        </p:nvPicPr>
        <p:blipFill>
          <a:blip r:embed="rId2"/>
          <a:stretch>
            <a:fillRect/>
          </a:stretch>
        </p:blipFill>
        <p:spPr>
          <a:xfrm>
            <a:off x="2905354" y="1349485"/>
            <a:ext cx="6381292" cy="4675401"/>
          </a:xfrm>
          <a:prstGeom prst="rect">
            <a:avLst/>
          </a:prstGeom>
        </p:spPr>
      </p:pic>
    </p:spTree>
    <p:extLst>
      <p:ext uri="{BB962C8B-B14F-4D97-AF65-F5344CB8AC3E}">
        <p14:creationId xmlns:p14="http://schemas.microsoft.com/office/powerpoint/2010/main" val="400541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Inschatting van de spelers</a:t>
            </a:r>
          </a:p>
        </p:txBody>
      </p:sp>
      <p:pic>
        <p:nvPicPr>
          <p:cNvPr id="4" name="Tijdelijke aanduiding voor inhoud 3"/>
          <p:cNvPicPr>
            <a:picLocks noGrp="1" noChangeAspect="1"/>
          </p:cNvPicPr>
          <p:nvPr>
            <p:ph idx="1"/>
          </p:nvPr>
        </p:nvPicPr>
        <p:blipFill rotWithShape="1">
          <a:blip r:embed="rId2"/>
          <a:srcRect l="7309" t="40119" r="45265" b="25229"/>
          <a:stretch/>
        </p:blipFill>
        <p:spPr>
          <a:xfrm>
            <a:off x="2639616" y="1414732"/>
            <a:ext cx="8987857" cy="3692106"/>
          </a:xfrm>
          <a:prstGeom prst="rect">
            <a:avLst/>
          </a:prstGeom>
        </p:spPr>
      </p:pic>
      <p:cxnSp>
        <p:nvCxnSpPr>
          <p:cNvPr id="6" name="Rechte verbindingslijn 5"/>
          <p:cNvCxnSpPr/>
          <p:nvPr/>
        </p:nvCxnSpPr>
        <p:spPr>
          <a:xfrm>
            <a:off x="5589915" y="1414732"/>
            <a:ext cx="17255" cy="257067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Rechte verbindingslijn 6"/>
          <p:cNvCxnSpPr/>
          <p:nvPr/>
        </p:nvCxnSpPr>
        <p:spPr>
          <a:xfrm>
            <a:off x="5331125" y="3726611"/>
            <a:ext cx="6030834" cy="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185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Inschatting van de spelers</a:t>
            </a:r>
          </a:p>
        </p:txBody>
      </p:sp>
      <p:grpSp>
        <p:nvGrpSpPr>
          <p:cNvPr id="6" name="Groep 5"/>
          <p:cNvGrpSpPr/>
          <p:nvPr/>
        </p:nvGrpSpPr>
        <p:grpSpPr>
          <a:xfrm>
            <a:off x="2639616" y="1196752"/>
            <a:ext cx="8315931" cy="4341405"/>
            <a:chOff x="293296" y="3062013"/>
            <a:chExt cx="7090913" cy="3580328"/>
          </a:xfrm>
        </p:grpSpPr>
        <p:pic>
          <p:nvPicPr>
            <p:cNvPr id="5" name="Afbeelding 4"/>
            <p:cNvPicPr>
              <a:picLocks noChangeAspect="1"/>
            </p:cNvPicPr>
            <p:nvPr/>
          </p:nvPicPr>
          <p:blipFill rotWithShape="1">
            <a:blip r:embed="rId2"/>
            <a:srcRect l="6066" t="17463" r="39966" b="75755"/>
            <a:stretch/>
          </p:blipFill>
          <p:spPr>
            <a:xfrm>
              <a:off x="293296" y="3062013"/>
              <a:ext cx="7021901" cy="496109"/>
            </a:xfrm>
            <a:prstGeom prst="rect">
              <a:avLst/>
            </a:prstGeom>
          </p:spPr>
        </p:pic>
        <p:pic>
          <p:nvPicPr>
            <p:cNvPr id="4" name="Afbeelding 3"/>
            <p:cNvPicPr>
              <a:picLocks noChangeAspect="1"/>
            </p:cNvPicPr>
            <p:nvPr/>
          </p:nvPicPr>
          <p:blipFill rotWithShape="1">
            <a:blip r:embed="rId2"/>
            <a:srcRect l="6596" t="47700" r="39436" b="7252"/>
            <a:stretch/>
          </p:blipFill>
          <p:spPr>
            <a:xfrm>
              <a:off x="362308" y="3347049"/>
              <a:ext cx="7021901" cy="3295292"/>
            </a:xfrm>
            <a:prstGeom prst="rect">
              <a:avLst/>
            </a:prstGeom>
          </p:spPr>
        </p:pic>
      </p:grpSp>
    </p:spTree>
    <p:extLst>
      <p:ext uri="{BB962C8B-B14F-4D97-AF65-F5344CB8AC3E}">
        <p14:creationId xmlns:p14="http://schemas.microsoft.com/office/powerpoint/2010/main" val="3370975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Stappenplan</a:t>
            </a:r>
          </a:p>
        </p:txBody>
      </p:sp>
      <p:sp>
        <p:nvSpPr>
          <p:cNvPr id="3" name="Tijdelijke aanduiding voor inhoud 2"/>
          <p:cNvSpPr>
            <a:spLocks noGrp="1"/>
          </p:cNvSpPr>
          <p:nvPr>
            <p:ph idx="1"/>
          </p:nvPr>
        </p:nvSpPr>
        <p:spPr/>
        <p:txBody>
          <a:bodyPr>
            <a:normAutofit fontScale="92500" lnSpcReduction="20000"/>
          </a:bodyPr>
          <a:lstStyle/>
          <a:p>
            <a:r>
              <a:rPr lang="nl-NL" dirty="0"/>
              <a:t>Inventariseer de relevante spelers en prioriteer deze; welke actoren/stakeholders zijn dit in jullie community (in wording)?</a:t>
            </a:r>
          </a:p>
          <a:p>
            <a:r>
              <a:rPr lang="nl-NL" dirty="0"/>
              <a:t>Geef aan hoeveel invloed iedere speler in de community volgens jou heeft. Jullie kunt dit in kaart brengen door op een blad de community centraal te positioneren en de actoren er omheen te plaatsen. Naar mate ze meer belang hebben met het project, positioneer je ze op het blad dichter bij het project.</a:t>
            </a:r>
          </a:p>
          <a:p>
            <a:r>
              <a:rPr lang="nl-NL" dirty="0"/>
              <a:t>Maak een inschatting van de opstelling van de spelers. Dit doe je door de spelers op basis van 2 vragen te labelen:</a:t>
            </a:r>
          </a:p>
          <a:p>
            <a:pPr lvl="1"/>
            <a:r>
              <a:rPr lang="nl-NL" dirty="0"/>
              <a:t>Verwacht je dat ze de inhoud van de community steunen?</a:t>
            </a:r>
          </a:p>
          <a:p>
            <a:pPr lvl="1"/>
            <a:r>
              <a:rPr lang="nl-NL" dirty="0"/>
              <a:t>Heb je veel vertrouwen in de relatie met die speler?</a:t>
            </a:r>
          </a:p>
        </p:txBody>
      </p:sp>
    </p:spTree>
    <p:extLst>
      <p:ext uri="{BB962C8B-B14F-4D97-AF65-F5344CB8AC3E}">
        <p14:creationId xmlns:p14="http://schemas.microsoft.com/office/powerpoint/2010/main" val="699142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494769" y="0"/>
            <a:ext cx="556077" cy="68580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3"/>
          <p:cNvSpPr>
            <a:spLocks noChangeArrowheads="1"/>
          </p:cNvSpPr>
          <p:nvPr/>
        </p:nvSpPr>
        <p:spPr bwMode="auto">
          <a:xfrm>
            <a:off x="2487349" y="955161"/>
            <a:ext cx="3997378"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0070C0"/>
                </a:solidFill>
                <a:effectLst/>
                <a:uLnTx/>
                <a:uFillTx/>
                <a:latin typeface="Calibri"/>
                <a:ea typeface="Calibri" pitchFamily="34" charset="0"/>
                <a:cs typeface="Arial" charset="0"/>
              </a:rPr>
              <a:t>Leerdoel </a:t>
            </a:r>
            <a:br>
              <a:rPr kumimoji="0" lang="nl-NL" sz="1200" b="1" i="0" u="none" strike="noStrike" kern="1200" cap="none" spc="0" normalizeH="0" baseline="0" noProof="0" dirty="0">
                <a:ln>
                  <a:noFill/>
                </a:ln>
                <a:solidFill>
                  <a:srgbClr val="0070C0"/>
                </a:solidFill>
                <a:effectLst/>
                <a:uLnTx/>
                <a:uFillTx/>
                <a:latin typeface="Calibri"/>
                <a:ea typeface="Calibri" pitchFamily="34" charset="0"/>
                <a:cs typeface="Arial" charset="0"/>
              </a:rPr>
            </a:b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Je kunt je community-omgeving analyseren en verborgen krachten en invloeden omschrijven. </a:t>
            </a:r>
          </a:p>
        </p:txBody>
      </p:sp>
      <p:sp>
        <p:nvSpPr>
          <p:cNvPr id="7" name="Rectangle 4"/>
          <p:cNvSpPr>
            <a:spLocks noChangeArrowheads="1"/>
          </p:cNvSpPr>
          <p:nvPr/>
        </p:nvSpPr>
        <p:spPr bwMode="auto">
          <a:xfrm>
            <a:off x="2487349" y="1866109"/>
            <a:ext cx="3997378" cy="17543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0070C0"/>
                </a:solidFill>
                <a:effectLst/>
                <a:uLnTx/>
                <a:uFillTx/>
                <a:latin typeface="Calibri"/>
                <a:ea typeface="Calibri" pitchFamily="34" charset="0"/>
                <a:cs typeface="Arial" charset="0"/>
              </a:rPr>
              <a:t>Leerproduct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Dit product bestaat uit: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Inventariseren van de stakeholders/actoren (zie LA1, dit heb je grotendeels al in kaart gebracht)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Beschrijving van het belang van de verschillende actoren ten opzichte van de doelstelling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Beschrijving op welke wijze de actoren worden betrokken bij de community.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Een beeld van jullie krachtenveldanalyse.</a:t>
            </a:r>
          </a:p>
        </p:txBody>
      </p:sp>
      <p:sp>
        <p:nvSpPr>
          <p:cNvPr id="8" name="Rectangle 5"/>
          <p:cNvSpPr>
            <a:spLocks noChangeArrowheads="1"/>
          </p:cNvSpPr>
          <p:nvPr/>
        </p:nvSpPr>
        <p:spPr bwMode="auto">
          <a:xfrm>
            <a:off x="2490248" y="3933056"/>
            <a:ext cx="3997378" cy="17543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0070C0"/>
                </a:solidFill>
                <a:effectLst/>
                <a:uLnTx/>
                <a:uFillTx/>
                <a:latin typeface="Calibri"/>
                <a:ea typeface="Calibri" pitchFamily="34" charset="0"/>
                <a:cs typeface="Arial" charset="0"/>
              </a:rPr>
              <a:t>Leerpad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Brainstorm met je groepje over jullie stakeholders/actoren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Beschrijf in een document alle actoren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Brainstorm met je groepje over de verschillende belangen van jullie actoren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Beschrijf het belang van de verschillende actoren tot de community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Brainstorm met je groep op welke wijze de actoren worden betrokken bij de community en leg dit vast.</a:t>
            </a:r>
          </a:p>
        </p:txBody>
      </p:sp>
      <p:sp>
        <p:nvSpPr>
          <p:cNvPr id="9" name="Rectangle 6"/>
          <p:cNvSpPr>
            <a:spLocks noChangeArrowheads="1"/>
          </p:cNvSpPr>
          <p:nvPr/>
        </p:nvSpPr>
        <p:spPr bwMode="auto">
          <a:xfrm>
            <a:off x="7012811" y="770494"/>
            <a:ext cx="3500438" cy="17543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0070C0"/>
                </a:solidFill>
                <a:effectLst/>
                <a:uLnTx/>
                <a:uFillTx/>
                <a:latin typeface="Calibri"/>
                <a:ea typeface="Calibri" pitchFamily="34" charset="0"/>
                <a:cs typeface="Arial" charset="0"/>
              </a:rPr>
              <a:t>Samenwerken</a:t>
            </a:r>
            <a:r>
              <a:rPr kumimoji="0" lang="nl-NL" sz="1200" b="1" i="0" u="none" strike="noStrike" kern="1200" cap="none" spc="0" normalizeH="0" baseline="0" noProof="0" dirty="0">
                <a:ln>
                  <a:noFill/>
                </a:ln>
                <a:solidFill>
                  <a:prstClr val="black"/>
                </a:solidFill>
                <a:effectLst/>
                <a:uLnTx/>
                <a:uFillTx/>
                <a:latin typeface="Calibri"/>
                <a:ea typeface="Calibri" pitchFamily="34" charset="0"/>
                <a:cs typeface="Arial" charset="0"/>
              </a:rPr>
              <a:t>			</a:t>
            </a:r>
            <a:endParaRPr kumimoji="0" lang="nl-NL" sz="1200" b="1" i="0" u="none" strike="noStrike" kern="1200" cap="none" spc="0" normalizeH="0" baseline="0" noProof="0" dirty="0">
              <a:ln>
                <a:noFill/>
              </a:ln>
              <a:solidFill>
                <a:srgbClr val="0070C0"/>
              </a:solidFill>
              <a:effectLst/>
              <a:uLnTx/>
              <a:uFillTx/>
              <a:latin typeface="Calibri"/>
              <a:ea typeface="Calibri" pitchFamily="34" charset="0"/>
              <a:cs typeface="Arial" charset="0"/>
            </a:endParaRP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Plaats je product in je portfolio en vraag om feedback.</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Bekijk leerproducten van anderen in hun portfolio en geef feedback.</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Verbeter je leerproduct en plaats versie 2</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mn-ea"/>
                <a:cs typeface="+mn-cs"/>
              </a:rPr>
              <a:t>Deze opdracht maak je met je projectgroep</a:t>
            </a:r>
            <a:endPar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endParaRP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Versie 1 05-03-2020</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Versie 2 12-03-2019</a:t>
            </a:r>
          </a:p>
        </p:txBody>
      </p:sp>
      <p:sp>
        <p:nvSpPr>
          <p:cNvPr id="10" name="Rectangle 8"/>
          <p:cNvSpPr>
            <a:spLocks noChangeArrowheads="1"/>
          </p:cNvSpPr>
          <p:nvPr/>
        </p:nvSpPr>
        <p:spPr bwMode="auto">
          <a:xfrm>
            <a:off x="7012811" y="2636913"/>
            <a:ext cx="3507254"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0070C0"/>
                </a:solidFill>
                <a:effectLst/>
                <a:uLnTx/>
                <a:uFillTx/>
                <a:latin typeface="Calibri"/>
                <a:ea typeface="Calibri" pitchFamily="34" charset="0"/>
                <a:cs typeface="Arial" charset="0"/>
              </a:rPr>
              <a:t>Bijeenkomsten</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Les stakeholdersanalyse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Les krachtenveldanalyse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Projecturen </a:t>
            </a:r>
          </a:p>
        </p:txBody>
      </p:sp>
      <p:sp>
        <p:nvSpPr>
          <p:cNvPr id="11" name="Rectangle 8"/>
          <p:cNvSpPr>
            <a:spLocks noChangeArrowheads="1"/>
          </p:cNvSpPr>
          <p:nvPr/>
        </p:nvSpPr>
        <p:spPr bwMode="auto">
          <a:xfrm>
            <a:off x="7012811" y="3626670"/>
            <a:ext cx="3500438"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0070C0"/>
                </a:solidFill>
                <a:effectLst/>
                <a:uLnTx/>
                <a:uFillTx/>
                <a:latin typeface="Calibri"/>
                <a:ea typeface="Calibri" pitchFamily="34" charset="0"/>
                <a:cs typeface="Arial" charset="0"/>
              </a:rPr>
              <a:t>Bronnen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hlinkClick r:id="rId3"/>
              </a:rPr>
              <a:t>https://managementmodellensite.nl/krachtenveldanalyse/#.XFgTOlxKhPY</a:t>
            </a:r>
            <a:endPar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hlinkClick r:id="rId4"/>
              </a:rPr>
              <a:t>https://haagsebeek.nl/server/multimediaserve/7534/Hoe-maak-ik-een-krachtenveldanalyse.pdf</a:t>
            </a: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wikiwijs</a:t>
            </a:r>
          </a:p>
        </p:txBody>
      </p:sp>
      <p:sp>
        <p:nvSpPr>
          <p:cNvPr id="12" name="Rechthoek 11"/>
          <p:cNvSpPr/>
          <p:nvPr/>
        </p:nvSpPr>
        <p:spPr>
          <a:xfrm>
            <a:off x="2032001" y="6667511"/>
            <a:ext cx="8636000" cy="206851"/>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 Box 96"/>
          <p:cNvSpPr txBox="1">
            <a:spLocks noChangeArrowheads="1"/>
          </p:cNvSpPr>
          <p:nvPr/>
        </p:nvSpPr>
        <p:spPr bwMode="auto">
          <a:xfrm>
            <a:off x="2979738" y="496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 name="Text Box 103"/>
          <p:cNvSpPr txBox="1">
            <a:spLocks noChangeArrowheads="1"/>
          </p:cNvSpPr>
          <p:nvPr/>
        </p:nvSpPr>
        <p:spPr bwMode="auto">
          <a:xfrm>
            <a:off x="1847850" y="270827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6" name="Text Box 105"/>
          <p:cNvSpPr txBox="1">
            <a:spLocks noChangeArrowheads="1"/>
          </p:cNvSpPr>
          <p:nvPr/>
        </p:nvSpPr>
        <p:spPr bwMode="auto">
          <a:xfrm>
            <a:off x="1847850" y="27813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7" name="Rechthoek 1"/>
          <p:cNvSpPr>
            <a:spLocks noChangeArrowheads="1"/>
          </p:cNvSpPr>
          <p:nvPr/>
        </p:nvSpPr>
        <p:spPr bwMode="auto">
          <a:xfrm>
            <a:off x="2639566" y="175075"/>
            <a:ext cx="80284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Calibri" pitchFamily="34" charset="0"/>
                <a:ea typeface="+mn-ea"/>
                <a:cs typeface="+mn-cs"/>
              </a:rPr>
              <a:t>1920_</a:t>
            </a:r>
            <a:r>
              <a:rPr kumimoji="0" lang="nl-NL" sz="2400" b="0" i="0" u="none" strike="noStrike" kern="1200" cap="none" spc="0" normalizeH="0" baseline="0" noProof="0" dirty="0">
                <a:ln>
                  <a:noFill/>
                </a:ln>
                <a:solidFill>
                  <a:prstClr val="black"/>
                </a:solidFill>
                <a:effectLst/>
                <a:uLnTx/>
                <a:uFillTx/>
                <a:latin typeface="Calibri" pitchFamily="34" charset="0"/>
                <a:ea typeface="+mn-ea"/>
                <a:cs typeface="+mn-cs"/>
              </a:rPr>
              <a:t>DCV_2_Krachtenveld analyse </a:t>
            </a:r>
          </a:p>
        </p:txBody>
      </p:sp>
      <p:pic>
        <p:nvPicPr>
          <p:cNvPr id="18" name="Afbeelding 17"/>
          <p:cNvPicPr>
            <a:picLocks noChangeAspect="1"/>
          </p:cNvPicPr>
          <p:nvPr/>
        </p:nvPicPr>
        <p:blipFill>
          <a:blip r:embed="rId5" cstate="print"/>
          <a:stretch>
            <a:fillRect/>
          </a:stretch>
        </p:blipFill>
        <p:spPr>
          <a:xfrm>
            <a:off x="1493415" y="0"/>
            <a:ext cx="1053380" cy="756400"/>
          </a:xfrm>
          <a:prstGeom prst="rect">
            <a:avLst/>
          </a:prstGeom>
        </p:spPr>
      </p:pic>
      <p:pic>
        <p:nvPicPr>
          <p:cNvPr id="19" name="Afbeelding 18"/>
          <p:cNvPicPr>
            <a:picLocks noChangeAspect="1"/>
          </p:cNvPicPr>
          <p:nvPr/>
        </p:nvPicPr>
        <p:blipFill rotWithShape="1">
          <a:blip r:embed="rId6" cstate="print"/>
          <a:srcRect l="21805" r="10840"/>
          <a:stretch/>
        </p:blipFill>
        <p:spPr>
          <a:xfrm>
            <a:off x="2131945" y="884199"/>
            <a:ext cx="299335" cy="412425"/>
          </a:xfrm>
          <a:prstGeom prst="rect">
            <a:avLst/>
          </a:prstGeom>
        </p:spPr>
      </p:pic>
      <p:pic>
        <p:nvPicPr>
          <p:cNvPr id="20" name="Afbeelding 19"/>
          <p:cNvPicPr>
            <a:picLocks noChangeAspect="1"/>
          </p:cNvPicPr>
          <p:nvPr/>
        </p:nvPicPr>
        <p:blipFill>
          <a:blip r:embed="rId7" cstate="print"/>
          <a:stretch>
            <a:fillRect/>
          </a:stretch>
        </p:blipFill>
        <p:spPr>
          <a:xfrm>
            <a:off x="2168218" y="2035983"/>
            <a:ext cx="263290" cy="321303"/>
          </a:xfrm>
          <a:prstGeom prst="rect">
            <a:avLst/>
          </a:prstGeom>
        </p:spPr>
      </p:pic>
      <p:pic>
        <p:nvPicPr>
          <p:cNvPr id="21" name="Afbeelding 20"/>
          <p:cNvPicPr>
            <a:picLocks noChangeAspect="1"/>
          </p:cNvPicPr>
          <p:nvPr/>
        </p:nvPicPr>
        <p:blipFill>
          <a:blip r:embed="rId8" cstate="print"/>
          <a:stretch>
            <a:fillRect/>
          </a:stretch>
        </p:blipFill>
        <p:spPr>
          <a:xfrm>
            <a:off x="2174322" y="3937449"/>
            <a:ext cx="266283" cy="416301"/>
          </a:xfrm>
          <a:prstGeom prst="rect">
            <a:avLst/>
          </a:prstGeom>
        </p:spPr>
      </p:pic>
      <p:pic>
        <p:nvPicPr>
          <p:cNvPr id="22" name="Afbeelding 21"/>
          <p:cNvPicPr>
            <a:picLocks noChangeAspect="1"/>
          </p:cNvPicPr>
          <p:nvPr/>
        </p:nvPicPr>
        <p:blipFill>
          <a:blip r:embed="rId9" cstate="print"/>
          <a:stretch>
            <a:fillRect/>
          </a:stretch>
        </p:blipFill>
        <p:spPr>
          <a:xfrm>
            <a:off x="6597112" y="894337"/>
            <a:ext cx="385812" cy="263054"/>
          </a:xfrm>
          <a:prstGeom prst="rect">
            <a:avLst/>
          </a:prstGeom>
        </p:spPr>
      </p:pic>
      <p:pic>
        <p:nvPicPr>
          <p:cNvPr id="23" name="Afbeelding 22"/>
          <p:cNvPicPr>
            <a:picLocks noChangeAspect="1"/>
          </p:cNvPicPr>
          <p:nvPr/>
        </p:nvPicPr>
        <p:blipFill>
          <a:blip r:embed="rId10" cstate="print"/>
          <a:stretch>
            <a:fillRect/>
          </a:stretch>
        </p:blipFill>
        <p:spPr>
          <a:xfrm>
            <a:off x="6683700" y="3916269"/>
            <a:ext cx="299225" cy="290796"/>
          </a:xfrm>
          <a:prstGeom prst="rect">
            <a:avLst/>
          </a:prstGeom>
        </p:spPr>
      </p:pic>
      <p:pic>
        <p:nvPicPr>
          <p:cNvPr id="24" name="Afbeelding 23"/>
          <p:cNvPicPr>
            <a:picLocks noChangeAspect="1"/>
          </p:cNvPicPr>
          <p:nvPr/>
        </p:nvPicPr>
        <p:blipFill rotWithShape="1">
          <a:blip r:embed="rId11" cstate="print"/>
          <a:srcRect l="17050" t="33024" r="61669" b="30375"/>
          <a:stretch/>
        </p:blipFill>
        <p:spPr>
          <a:xfrm>
            <a:off x="6621498" y="2692374"/>
            <a:ext cx="269390" cy="260485"/>
          </a:xfrm>
          <a:prstGeom prst="rect">
            <a:avLst/>
          </a:prstGeom>
        </p:spPr>
      </p:pic>
      <p:pic>
        <p:nvPicPr>
          <p:cNvPr id="1028" name="Picture 4" descr="Afbeeldingsresultaat voor krachtenveldanalys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1499" y="4940623"/>
            <a:ext cx="1866057" cy="16042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krachtenveldanalys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73661" y="5036779"/>
            <a:ext cx="1846405" cy="1353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768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F722EA-4C92-407D-93AD-1CCEFCB942C4}"/>
              </a:ext>
            </a:extLst>
          </p:cNvPr>
          <p:cNvSpPr>
            <a:spLocks noGrp="1"/>
          </p:cNvSpPr>
          <p:nvPr>
            <p:ph type="title"/>
          </p:nvPr>
        </p:nvSpPr>
        <p:spPr/>
        <p:txBody>
          <a:bodyPr/>
          <a:lstStyle/>
          <a:p>
            <a:r>
              <a:rPr lang="nl-NL"/>
              <a:t>Feedback geven</a:t>
            </a:r>
            <a:endParaRPr lang="nl-NL" dirty="0"/>
          </a:p>
        </p:txBody>
      </p:sp>
      <p:sp>
        <p:nvSpPr>
          <p:cNvPr id="3" name="Tekstvak 2">
            <a:extLst>
              <a:ext uri="{FF2B5EF4-FFF2-40B4-BE49-F238E27FC236}">
                <a16:creationId xmlns:a16="http://schemas.microsoft.com/office/drawing/2014/main" id="{932C9DC1-7914-4038-AC26-C5910000060E}"/>
              </a:ext>
            </a:extLst>
          </p:cNvPr>
          <p:cNvSpPr txBox="1"/>
          <p:nvPr/>
        </p:nvSpPr>
        <p:spPr>
          <a:xfrm>
            <a:off x="1400175" y="1674912"/>
            <a:ext cx="9867382" cy="5478423"/>
          </a:xfrm>
          <a:prstGeom prst="rect">
            <a:avLst/>
          </a:prstGeom>
          <a:noFill/>
        </p:spPr>
        <p:txBody>
          <a:bodyPr wrap="square" rtlCol="0">
            <a:spAutoFit/>
          </a:bodyPr>
          <a:lstStyle/>
          <a:p>
            <a:r>
              <a:rPr lang="nl-NL" sz="2000" dirty="0"/>
              <a:t>In deze periode krijg je 4 </a:t>
            </a:r>
            <a:r>
              <a:rPr lang="nl-NL" sz="2000" dirty="0" err="1"/>
              <a:t>LA’s</a:t>
            </a:r>
            <a:r>
              <a:rPr lang="nl-NL" sz="2000" dirty="0"/>
              <a:t>: 2 vanuit het IBS en 2 vanuit je specialisatie. </a:t>
            </a:r>
          </a:p>
          <a:p>
            <a:endParaRPr lang="nl-NL" sz="2000" dirty="0"/>
          </a:p>
          <a:p>
            <a:r>
              <a:rPr lang="nl-NL" sz="2000" dirty="0"/>
              <a:t>Je maakt er minimaal 3. </a:t>
            </a:r>
          </a:p>
          <a:p>
            <a:endParaRPr lang="nl-NL" sz="2000" dirty="0"/>
          </a:p>
          <a:p>
            <a:r>
              <a:rPr lang="nl-NL" sz="2000" dirty="0"/>
              <a:t>Je geeft 6 X feedback op niveau van </a:t>
            </a:r>
            <a:r>
              <a:rPr lang="nl-NL" sz="2000" b="1" dirty="0"/>
              <a:t>Aanvulling </a:t>
            </a:r>
          </a:p>
          <a:p>
            <a:pPr marL="285750" indent="-285750">
              <a:buFontTx/>
              <a:buChar char="-"/>
            </a:pPr>
            <a:r>
              <a:rPr lang="nl-NL" sz="2000" dirty="0"/>
              <a:t>Uit de feedback blijkt dat je een relevante/ passende aanvulling op het product hebt geleverd</a:t>
            </a:r>
          </a:p>
          <a:p>
            <a:pPr marL="285750" indent="-285750">
              <a:buFontTx/>
              <a:buChar char="-"/>
            </a:pPr>
            <a:r>
              <a:rPr lang="nl-NL" sz="2000" dirty="0"/>
              <a:t>Je feedback is inclusief bronvermelding </a:t>
            </a:r>
          </a:p>
          <a:p>
            <a:pPr marL="285750" indent="-285750">
              <a:buFontTx/>
              <a:buChar char="-"/>
            </a:pPr>
            <a:r>
              <a:rPr lang="nl-NL" sz="2000" dirty="0"/>
              <a:t>Je feedback is nog niet gegeven</a:t>
            </a:r>
          </a:p>
          <a:p>
            <a:pPr marL="285750" indent="-285750">
              <a:buFontTx/>
              <a:buChar char="-"/>
            </a:pPr>
            <a:r>
              <a:rPr lang="nl-NL" sz="2000" dirty="0"/>
              <a:t>Je legt een verband tussen het leerproduct en je feedback </a:t>
            </a:r>
          </a:p>
          <a:p>
            <a:endParaRPr lang="nl-NL" sz="2000" dirty="0"/>
          </a:p>
          <a:p>
            <a:pPr marL="285750" indent="-285750">
              <a:buFontTx/>
              <a:buChar char="-"/>
            </a:pPr>
            <a:endParaRPr lang="nl-NL" sz="2000" dirty="0"/>
          </a:p>
          <a:p>
            <a:r>
              <a:rPr lang="nl-NL" sz="2000" dirty="0"/>
              <a:t>Deadline portfolio is 1-4 </a:t>
            </a:r>
          </a:p>
          <a:p>
            <a:endParaRPr lang="nl-NL" dirty="0"/>
          </a:p>
          <a:p>
            <a:r>
              <a:rPr lang="nl-NL" dirty="0"/>
              <a:t> </a:t>
            </a:r>
          </a:p>
          <a:p>
            <a:endParaRPr lang="nl-NL" dirty="0"/>
          </a:p>
          <a:p>
            <a:endParaRPr lang="nl-NL" dirty="0"/>
          </a:p>
          <a:p>
            <a:endParaRPr lang="nl-NL" dirty="0"/>
          </a:p>
        </p:txBody>
      </p:sp>
    </p:spTree>
    <p:extLst>
      <p:ext uri="{BB962C8B-B14F-4D97-AF65-F5344CB8AC3E}">
        <p14:creationId xmlns:p14="http://schemas.microsoft.com/office/powerpoint/2010/main" val="2433415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6C92A4-687A-4850-9D6A-BF932621FBCD}"/>
              </a:ext>
            </a:extLst>
          </p:cNvPr>
          <p:cNvSpPr>
            <a:spLocks noGrp="1"/>
          </p:cNvSpPr>
          <p:nvPr>
            <p:ph type="title"/>
          </p:nvPr>
        </p:nvSpPr>
        <p:spPr>
          <a:xfrm>
            <a:off x="1671851" y="643467"/>
            <a:ext cx="5127263" cy="4939185"/>
          </a:xfrm>
        </p:spPr>
        <p:txBody>
          <a:bodyPr vert="horz" lIns="91440" tIns="45720" rIns="91440" bIns="45720" rtlCol="0" anchor="ctr">
            <a:normAutofit/>
          </a:bodyPr>
          <a:lstStyle/>
          <a:p>
            <a:pPr algn="l"/>
            <a:r>
              <a:rPr lang="en-US" sz="6000"/>
              <a:t>Programma van vandaag</a:t>
            </a:r>
          </a:p>
        </p:txBody>
      </p:sp>
      <p:sp>
        <p:nvSpPr>
          <p:cNvPr id="7" name="Rectangle 6">
            <a:extLst>
              <a:ext uri="{FF2B5EF4-FFF2-40B4-BE49-F238E27FC236}">
                <a16:creationId xmlns:a16="http://schemas.microsoft.com/office/drawing/2014/main" id="{4AF66284-D84D-4DA6-B4CD-DE99CE708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5188"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9" name="Rectangle 8">
            <a:extLst>
              <a:ext uri="{FF2B5EF4-FFF2-40B4-BE49-F238E27FC236}">
                <a16:creationId xmlns:a16="http://schemas.microsoft.com/office/drawing/2014/main" id="{D7342DFD-5FF3-4D14-B946-EE46F4D4F6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8224" y="0"/>
            <a:ext cx="465377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vak 3">
            <a:extLst>
              <a:ext uri="{FF2B5EF4-FFF2-40B4-BE49-F238E27FC236}">
                <a16:creationId xmlns:a16="http://schemas.microsoft.com/office/drawing/2014/main" id="{15B96434-A74F-4602-AE40-06B65E8C8AB6}"/>
              </a:ext>
            </a:extLst>
          </p:cNvPr>
          <p:cNvSpPr txBox="1"/>
          <p:nvPr/>
        </p:nvSpPr>
        <p:spPr>
          <a:xfrm>
            <a:off x="7975600" y="1107440"/>
            <a:ext cx="3799840" cy="4524315"/>
          </a:xfrm>
          <a:prstGeom prst="rect">
            <a:avLst/>
          </a:prstGeom>
          <a:noFill/>
        </p:spPr>
        <p:txBody>
          <a:bodyPr wrap="square" rtlCol="0">
            <a:spAutoFit/>
          </a:bodyPr>
          <a:lstStyle/>
          <a:p>
            <a:pPr marL="342900" indent="-342900">
              <a:buAutoNum type="arabicPeriod"/>
            </a:pPr>
            <a:r>
              <a:rPr lang="nl-NL" dirty="0"/>
              <a:t>Terugblik en vooruitblik van het IBS en programma deze week </a:t>
            </a:r>
          </a:p>
          <a:p>
            <a:pPr marL="342900" indent="-342900">
              <a:buAutoNum type="arabicPeriod"/>
            </a:pPr>
            <a:endParaRPr lang="nl-NL" dirty="0"/>
          </a:p>
          <a:p>
            <a:pPr marL="342900" indent="-342900">
              <a:buAutoNum type="arabicPeriod"/>
            </a:pPr>
            <a:r>
              <a:rPr lang="nl-NL" dirty="0"/>
              <a:t>Overstap van fase 1 naar fase 2: uitwerken van de eerste bijeenkomst en het communicatieplan! </a:t>
            </a:r>
          </a:p>
          <a:p>
            <a:pPr marL="342900" indent="-342900">
              <a:buAutoNum type="arabicPeriod"/>
            </a:pPr>
            <a:endParaRPr lang="nl-NL" dirty="0"/>
          </a:p>
          <a:p>
            <a:pPr marL="342900" indent="-342900">
              <a:buAutoNum type="arabicPeriod"/>
            </a:pPr>
            <a:r>
              <a:rPr lang="nl-NL" dirty="0"/>
              <a:t>LA Krachtenveldanalyse </a:t>
            </a:r>
          </a:p>
          <a:p>
            <a:pPr marL="342900" indent="-342900">
              <a:buAutoNum type="arabicPeriod"/>
            </a:pPr>
            <a:endParaRPr lang="nl-NL" dirty="0"/>
          </a:p>
          <a:p>
            <a:pPr marL="342900" indent="-342900">
              <a:buAutoNum type="arabicPeriod"/>
            </a:pPr>
            <a:r>
              <a:rPr lang="nl-NL" dirty="0"/>
              <a:t>Feedback geven </a:t>
            </a:r>
          </a:p>
          <a:p>
            <a:endParaRPr lang="nl-NL" dirty="0"/>
          </a:p>
          <a:p>
            <a:r>
              <a:rPr lang="nl-NL" dirty="0"/>
              <a:t>5. Toelichting op GO / NO GO</a:t>
            </a:r>
          </a:p>
          <a:p>
            <a:endParaRPr lang="nl-NL" dirty="0"/>
          </a:p>
          <a:p>
            <a:r>
              <a:rPr lang="nl-NL" dirty="0"/>
              <a:t>6. Jouw uitdaging? </a:t>
            </a:r>
          </a:p>
          <a:p>
            <a:endParaRPr lang="nl-NL" dirty="0"/>
          </a:p>
        </p:txBody>
      </p:sp>
    </p:spTree>
    <p:extLst>
      <p:ext uri="{BB962C8B-B14F-4D97-AF65-F5344CB8AC3E}">
        <p14:creationId xmlns:p14="http://schemas.microsoft.com/office/powerpoint/2010/main" val="4248327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19" name="Rectangle 14">
            <a:extLst>
              <a:ext uri="{FF2B5EF4-FFF2-40B4-BE49-F238E27FC236}">
                <a16:creationId xmlns:a16="http://schemas.microsoft.com/office/drawing/2014/main" id="{D30579BA-22EC-41CB-82B7-65D5DFCA60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028777"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F1A18BC6-367F-4D31-8461-9A62678522EA}"/>
              </a:ext>
            </a:extLst>
          </p:cNvPr>
          <p:cNvSpPr>
            <a:spLocks noGrp="1"/>
          </p:cNvSpPr>
          <p:nvPr>
            <p:ph type="title"/>
          </p:nvPr>
        </p:nvSpPr>
        <p:spPr>
          <a:xfrm>
            <a:off x="1316965" y="1673524"/>
            <a:ext cx="3485073" cy="2420504"/>
          </a:xfrm>
        </p:spPr>
        <p:txBody>
          <a:bodyPr vert="horz" lIns="91440" tIns="45720" rIns="91440" bIns="45720" rtlCol="0" anchor="b">
            <a:normAutofit/>
          </a:bodyPr>
          <a:lstStyle/>
          <a:p>
            <a:pPr algn="l"/>
            <a:r>
              <a:rPr lang="en-US"/>
              <a:t>Toelichting op GO / NO GO</a:t>
            </a:r>
          </a:p>
        </p:txBody>
      </p:sp>
      <p:pic>
        <p:nvPicPr>
          <p:cNvPr id="3" name="Afbeelding 2" descr="Afbeelding met tekening&#10;&#10;Automatisch gegenereerde beschrijving">
            <a:extLst>
              <a:ext uri="{FF2B5EF4-FFF2-40B4-BE49-F238E27FC236}">
                <a16:creationId xmlns:a16="http://schemas.microsoft.com/office/drawing/2014/main" id="{F7EB42CE-36BD-4C5E-AF64-2B9712AFD4C1}"/>
              </a:ext>
            </a:extLst>
          </p:cNvPr>
          <p:cNvPicPr>
            <a:picLocks noChangeAspect="1"/>
          </p:cNvPicPr>
          <p:nvPr/>
        </p:nvPicPr>
        <p:blipFill>
          <a:blip r:embed="rId3"/>
          <a:stretch>
            <a:fillRect/>
          </a:stretch>
        </p:blipFill>
        <p:spPr>
          <a:xfrm>
            <a:off x="5857814" y="643467"/>
            <a:ext cx="5571065" cy="5571065"/>
          </a:xfrm>
          <a:prstGeom prst="rect">
            <a:avLst/>
          </a:prstGeom>
        </p:spPr>
      </p:pic>
    </p:spTree>
    <p:extLst>
      <p:ext uri="{BB962C8B-B14F-4D97-AF65-F5344CB8AC3E}">
        <p14:creationId xmlns:p14="http://schemas.microsoft.com/office/powerpoint/2010/main" val="401536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D30579BA-22EC-41CB-82B7-65D5DFCA60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028777"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dgm="http://schemas.openxmlformats.org/drawingml/2006/diagram" xmlns="" w="9525">
                <a:solidFill>
                  <a:srgbClr val="000000"/>
                </a:solidFill>
                <a:round/>
                <a:headEnd/>
                <a:tailEnd/>
              </a14:hiddenLine>
            </a:ext>
          </a:extLst>
        </p:spPr>
        <p:style>
          <a:lnRef idx="0">
            <a:scrgbClr r="0" g="0" b="0"/>
          </a:lnRef>
          <a:fillRef idx="1003">
            <a:schemeClr val="dk1"/>
          </a:fillRef>
          <a:effectRef idx="0">
            <a:scrgbClr r="0" g="0" b="0"/>
          </a:effectRef>
          <a:fontRef idx="major"/>
        </p:style>
        <p:txBody>
          <a:bodyPr vert="horz" wrap="square" lIns="91440" tIns="45720" rIns="91440" bIns="45720" numCol="1" anchor="t" anchorCtr="0" compatLnSpc="1">
            <a:prstTxWarp prst="textNoShape">
              <a:avLst/>
            </a:prstTxWarp>
          </a:bodyPr>
          <a:lstStyle/>
          <a:p>
            <a:endParaRPr lang="en-US"/>
          </a:p>
        </p:txBody>
      </p:sp>
      <p:graphicFrame>
        <p:nvGraphicFramePr>
          <p:cNvPr id="15" name="Tekstvak 1">
            <a:extLst>
              <a:ext uri="{FF2B5EF4-FFF2-40B4-BE49-F238E27FC236}">
                <a16:creationId xmlns:a16="http://schemas.microsoft.com/office/drawing/2014/main" id="{25742932-543D-4053-ADFC-C86D2A9DB359}"/>
              </a:ext>
            </a:extLst>
          </p:cNvPr>
          <p:cNvGraphicFramePr/>
          <p:nvPr>
            <p:extLst>
              <p:ext uri="{D42A27DB-BD31-4B8C-83A1-F6EECF244321}">
                <p14:modId xmlns:p14="http://schemas.microsoft.com/office/powerpoint/2010/main" val="2689834170"/>
              </p:ext>
            </p:extLst>
          </p:nvPr>
        </p:nvGraphicFramePr>
        <p:xfrm>
          <a:off x="5738160" y="1009816"/>
          <a:ext cx="5459565" cy="4839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kstvak 2">
            <a:extLst>
              <a:ext uri="{FF2B5EF4-FFF2-40B4-BE49-F238E27FC236}">
                <a16:creationId xmlns:a16="http://schemas.microsoft.com/office/drawing/2014/main" id="{B3DBDA05-F337-442A-8292-A889401340D2}"/>
              </a:ext>
            </a:extLst>
          </p:cNvPr>
          <p:cNvSpPr txBox="1"/>
          <p:nvPr/>
        </p:nvSpPr>
        <p:spPr>
          <a:xfrm>
            <a:off x="1444701" y="1728031"/>
            <a:ext cx="3199565" cy="3416320"/>
          </a:xfrm>
          <a:prstGeom prst="rect">
            <a:avLst/>
          </a:prstGeom>
          <a:noFill/>
        </p:spPr>
        <p:txBody>
          <a:bodyPr wrap="square" rtlCol="0">
            <a:spAutoFit/>
          </a:bodyPr>
          <a:lstStyle/>
          <a:p>
            <a:r>
              <a:rPr lang="nl-NL" sz="2400" dirty="0">
                <a:solidFill>
                  <a:schemeClr val="bg1"/>
                </a:solidFill>
              </a:rPr>
              <a:t>Kan per individu of als groep. </a:t>
            </a:r>
          </a:p>
          <a:p>
            <a:endParaRPr lang="nl-NL" sz="2400" dirty="0">
              <a:solidFill>
                <a:schemeClr val="bg1"/>
              </a:solidFill>
            </a:endParaRPr>
          </a:p>
          <a:p>
            <a:r>
              <a:rPr lang="nl-NL" sz="2400" dirty="0">
                <a:solidFill>
                  <a:schemeClr val="bg1"/>
                </a:solidFill>
              </a:rPr>
              <a:t>Eerste GO / NO GO is volgende week dinsdag</a:t>
            </a:r>
          </a:p>
          <a:p>
            <a:endParaRPr lang="nl-NL" sz="2400" dirty="0">
              <a:solidFill>
                <a:schemeClr val="bg1"/>
              </a:solidFill>
            </a:endParaRPr>
          </a:p>
          <a:p>
            <a:r>
              <a:rPr lang="nl-NL" sz="2400" dirty="0">
                <a:solidFill>
                  <a:schemeClr val="bg1"/>
                </a:solidFill>
              </a:rPr>
              <a:t>Gaat vooral over voortgang van het project</a:t>
            </a:r>
          </a:p>
        </p:txBody>
      </p:sp>
    </p:spTree>
    <p:extLst>
      <p:ext uri="{BB962C8B-B14F-4D97-AF65-F5344CB8AC3E}">
        <p14:creationId xmlns:p14="http://schemas.microsoft.com/office/powerpoint/2010/main" val="152570408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9E2BB1E-A3F2-4DB2-9435-9D693543F78E}"/>
              </a:ext>
            </a:extLst>
          </p:cNvPr>
          <p:cNvSpPr txBox="1"/>
          <p:nvPr/>
        </p:nvSpPr>
        <p:spPr>
          <a:xfrm>
            <a:off x="893851" y="626188"/>
            <a:ext cx="9113177" cy="4524315"/>
          </a:xfrm>
          <a:prstGeom prst="rect">
            <a:avLst/>
          </a:prstGeom>
          <a:noFill/>
        </p:spPr>
        <p:txBody>
          <a:bodyPr wrap="square" rtlCol="0">
            <a:spAutoFit/>
          </a:bodyPr>
          <a:lstStyle/>
          <a:p>
            <a:r>
              <a:rPr lang="nl-NL" sz="2800" dirty="0"/>
              <a:t>Dus nu aan de slag met:</a:t>
            </a:r>
          </a:p>
          <a:p>
            <a:pPr marL="285750" indent="-285750">
              <a:buFontTx/>
              <a:buChar char="-"/>
            </a:pPr>
            <a:r>
              <a:rPr lang="nl-NL" sz="2800" dirty="0"/>
              <a:t>Afmaken fase 1</a:t>
            </a:r>
          </a:p>
          <a:p>
            <a:pPr marL="285750" indent="-285750">
              <a:buFontTx/>
              <a:buChar char="-"/>
            </a:pPr>
            <a:r>
              <a:rPr lang="nl-NL" sz="2800" dirty="0"/>
              <a:t>Kritisch kijken naar planning fase 2 en verder </a:t>
            </a:r>
          </a:p>
          <a:p>
            <a:pPr marL="285750" indent="-285750">
              <a:buFontTx/>
              <a:buChar char="-"/>
            </a:pPr>
            <a:r>
              <a:rPr lang="nl-NL" sz="2800" dirty="0"/>
              <a:t>Kritisch kijken naar ‘plan voor de toekomst van de community’</a:t>
            </a:r>
          </a:p>
          <a:p>
            <a:pPr marL="285750" indent="-285750">
              <a:buFontTx/>
              <a:buChar char="-"/>
            </a:pPr>
            <a:r>
              <a:rPr lang="nl-NL" sz="2800" dirty="0"/>
              <a:t>Werken aan Communicatie plan</a:t>
            </a:r>
          </a:p>
          <a:p>
            <a:pPr marL="285750" indent="-285750">
              <a:buFontTx/>
              <a:buChar char="-"/>
            </a:pPr>
            <a:r>
              <a:rPr lang="nl-NL" sz="2800" dirty="0"/>
              <a:t>Werken aan draaiboek bijeenkomst &gt; datum van bijeenkomst aan ons laten weten!</a:t>
            </a:r>
          </a:p>
          <a:p>
            <a:pPr marL="285750" indent="-285750">
              <a:buFontTx/>
              <a:buChar char="-"/>
            </a:pPr>
            <a:r>
              <a:rPr lang="nl-NL" sz="2800" dirty="0"/>
              <a:t>Werken aan LA 1 en LA 2</a:t>
            </a:r>
          </a:p>
          <a:p>
            <a:pPr marL="285750" indent="-285750">
              <a:buFontTx/>
              <a:buChar char="-"/>
            </a:pPr>
            <a:endParaRPr lang="nl-NL" dirty="0"/>
          </a:p>
          <a:p>
            <a:pPr marL="285750" indent="-285750">
              <a:buFontTx/>
              <a:buChar char="-"/>
            </a:pPr>
            <a:endParaRPr lang="nl-NL" dirty="0"/>
          </a:p>
        </p:txBody>
      </p:sp>
      <p:pic>
        <p:nvPicPr>
          <p:cNvPr id="3" name="Afbeelding 2">
            <a:extLst>
              <a:ext uri="{FF2B5EF4-FFF2-40B4-BE49-F238E27FC236}">
                <a16:creationId xmlns:a16="http://schemas.microsoft.com/office/drawing/2014/main" id="{54616B80-3096-455E-8A1E-2095382DE177}"/>
              </a:ext>
            </a:extLst>
          </p:cNvPr>
          <p:cNvPicPr>
            <a:picLocks noChangeAspect="1"/>
          </p:cNvPicPr>
          <p:nvPr/>
        </p:nvPicPr>
        <p:blipFill>
          <a:blip r:embed="rId3"/>
          <a:stretch>
            <a:fillRect/>
          </a:stretch>
        </p:blipFill>
        <p:spPr>
          <a:xfrm>
            <a:off x="8003570" y="4237903"/>
            <a:ext cx="3770668" cy="2158295"/>
          </a:xfrm>
          <a:prstGeom prst="rect">
            <a:avLst/>
          </a:prstGeom>
        </p:spPr>
      </p:pic>
    </p:spTree>
    <p:extLst>
      <p:ext uri="{BB962C8B-B14F-4D97-AF65-F5344CB8AC3E}">
        <p14:creationId xmlns:p14="http://schemas.microsoft.com/office/powerpoint/2010/main" val="3792052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19" name="Rectangle 14">
            <a:extLst>
              <a:ext uri="{FF2B5EF4-FFF2-40B4-BE49-F238E27FC236}">
                <a16:creationId xmlns:a16="http://schemas.microsoft.com/office/drawing/2014/main" id="{D30579BA-22EC-41CB-82B7-65D5DFCA60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028777"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274E0279-0E82-4649-A6AD-32A7B4A76B31}"/>
              </a:ext>
            </a:extLst>
          </p:cNvPr>
          <p:cNvSpPr>
            <a:spLocks noGrp="1"/>
          </p:cNvSpPr>
          <p:nvPr>
            <p:ph type="title"/>
          </p:nvPr>
        </p:nvSpPr>
        <p:spPr>
          <a:xfrm>
            <a:off x="1305464" y="2002297"/>
            <a:ext cx="3485073" cy="2420504"/>
          </a:xfrm>
        </p:spPr>
        <p:txBody>
          <a:bodyPr vert="horz" lIns="91440" tIns="45720" rIns="91440" bIns="45720" rtlCol="0" anchor="b">
            <a:normAutofit fontScale="90000"/>
          </a:bodyPr>
          <a:lstStyle/>
          <a:p>
            <a:pPr algn="l"/>
            <a:r>
              <a:rPr lang="en-US" dirty="0" err="1"/>
              <a:t>En</a:t>
            </a:r>
            <a:r>
              <a:rPr lang="en-US" dirty="0"/>
              <a:t> tot slot; </a:t>
            </a:r>
            <a:br>
              <a:rPr lang="en-US" dirty="0"/>
            </a:br>
            <a:r>
              <a:rPr lang="en-US" dirty="0"/>
              <a:t>wat is </a:t>
            </a:r>
            <a:r>
              <a:rPr lang="en-US" dirty="0" err="1"/>
              <a:t>jouw</a:t>
            </a:r>
            <a:r>
              <a:rPr lang="en-US" dirty="0"/>
              <a:t> </a:t>
            </a:r>
            <a:r>
              <a:rPr lang="en-US" dirty="0" err="1"/>
              <a:t>uitdaging</a:t>
            </a:r>
            <a:r>
              <a:rPr lang="en-US" dirty="0"/>
              <a:t>? </a:t>
            </a:r>
            <a:br>
              <a:rPr lang="en-US" dirty="0"/>
            </a:br>
            <a:r>
              <a:rPr lang="en-US" dirty="0" err="1"/>
              <a:t>Laat</a:t>
            </a:r>
            <a:r>
              <a:rPr lang="en-US" dirty="0"/>
              <a:t> het </a:t>
            </a:r>
            <a:r>
              <a:rPr lang="en-US" dirty="0" err="1"/>
              <a:t>ons</a:t>
            </a:r>
            <a:r>
              <a:rPr lang="en-US" dirty="0"/>
              <a:t> </a:t>
            </a:r>
            <a:r>
              <a:rPr lang="en-US" dirty="0" err="1"/>
              <a:t>weten</a:t>
            </a:r>
            <a:r>
              <a:rPr lang="en-US" dirty="0"/>
              <a:t>! </a:t>
            </a:r>
          </a:p>
        </p:txBody>
      </p:sp>
      <p:pic>
        <p:nvPicPr>
          <p:cNvPr id="3" name="Afbeelding 2">
            <a:extLst>
              <a:ext uri="{FF2B5EF4-FFF2-40B4-BE49-F238E27FC236}">
                <a16:creationId xmlns:a16="http://schemas.microsoft.com/office/drawing/2014/main" id="{6F2E8870-5527-415C-8DE1-8B0BBE28A7FF}"/>
              </a:ext>
            </a:extLst>
          </p:cNvPr>
          <p:cNvPicPr>
            <a:picLocks noChangeAspect="1"/>
          </p:cNvPicPr>
          <p:nvPr/>
        </p:nvPicPr>
        <p:blipFill rotWithShape="1">
          <a:blip r:embed="rId3"/>
          <a:srcRect b="10881"/>
          <a:stretch/>
        </p:blipFill>
        <p:spPr>
          <a:xfrm>
            <a:off x="6096000" y="1112259"/>
            <a:ext cx="4986891" cy="4794048"/>
          </a:xfrm>
          <a:prstGeom prst="rect">
            <a:avLst/>
          </a:prstGeom>
        </p:spPr>
      </p:pic>
    </p:spTree>
    <p:extLst>
      <p:ext uri="{BB962C8B-B14F-4D97-AF65-F5344CB8AC3E}">
        <p14:creationId xmlns:p14="http://schemas.microsoft.com/office/powerpoint/2010/main" val="3811458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F77957F-E478-45DA-9579-266246553B4B}"/>
              </a:ext>
            </a:extLst>
          </p:cNvPr>
          <p:cNvSpPr>
            <a:spLocks noGrp="1"/>
          </p:cNvSpPr>
          <p:nvPr>
            <p:ph type="title"/>
          </p:nvPr>
        </p:nvSpPr>
        <p:spPr>
          <a:xfrm>
            <a:off x="924443" y="1023257"/>
            <a:ext cx="3732902" cy="4570457"/>
          </a:xfrm>
          <a:effectLst/>
        </p:spPr>
        <p:txBody>
          <a:bodyPr vert="horz" lIns="91440" tIns="45720" rIns="91440" bIns="45720" rtlCol="0" anchor="ctr">
            <a:normAutofit/>
          </a:bodyPr>
          <a:lstStyle/>
          <a:p>
            <a:pPr algn="l"/>
            <a:r>
              <a:rPr lang="en-US"/>
              <a:t>Het IBS De community verbonden  </a:t>
            </a:r>
          </a:p>
        </p:txBody>
      </p:sp>
      <p:cxnSp>
        <p:nvCxnSpPr>
          <p:cNvPr id="13" name="Straight Connector 12">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hthoek 3">
            <a:extLst>
              <a:ext uri="{FF2B5EF4-FFF2-40B4-BE49-F238E27FC236}">
                <a16:creationId xmlns:a16="http://schemas.microsoft.com/office/drawing/2014/main" id="{C644FE81-E30E-463C-8B1B-C10FBF1809D3}"/>
              </a:ext>
            </a:extLst>
          </p:cNvPr>
          <p:cNvSpPr/>
          <p:nvPr/>
        </p:nvSpPr>
        <p:spPr>
          <a:xfrm>
            <a:off x="5252560" y="1023257"/>
            <a:ext cx="6025645" cy="4570457"/>
          </a:xfrm>
          <a:prstGeom prst="rect">
            <a:avLst/>
          </a:prstGeom>
          <a:effectLst/>
        </p:spPr>
        <p:txBody>
          <a:bodyPr vert="horz" lIns="91440" tIns="45720" rIns="91440" bIns="45720" rtlCol="0" anchor="ctr">
            <a:normAutofit/>
          </a:bodyPr>
          <a:lstStyle/>
          <a:p>
            <a:pPr defTabSz="457200">
              <a:lnSpc>
                <a:spcPct val="90000"/>
              </a:lnSpc>
              <a:spcBef>
                <a:spcPct val="20000"/>
              </a:spcBef>
              <a:spcAft>
                <a:spcPts val="600"/>
              </a:spcAft>
              <a:buClr>
                <a:schemeClr val="tx2"/>
              </a:buClr>
              <a:buSzPct val="70000"/>
              <a:buFont typeface="Wingdings 2" charset="2"/>
            </a:pP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Je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gaat</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met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een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groepje</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medestudenten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een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community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opstarten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Startpunt</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is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een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groepje</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mensen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dat</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iets</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wil</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doen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met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een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maatschappelijk</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belangrijk</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thema</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Jullie</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gaan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hen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adviseren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in het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bouwen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van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een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community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rond</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dat</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thema</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Door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o.a.</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onderzoek</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te</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doen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naar</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ontwikkelingen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op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dat</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gebied</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een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stakeholders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analyse</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te</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maken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expertise over het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onderwerp</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te</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geven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door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mensen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te</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vinden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die mee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willen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doen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ga</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je met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voor</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die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initiatiefnemers</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aan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de slag. In 8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weken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tijd</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werk</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je toe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naar</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een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plan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voor</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de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lange</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termijn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voor</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die community.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Een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van de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onderdelen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van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dat</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plan is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een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bijeenkomst</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Dit</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kan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een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aftrapbijeenkomst</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zijn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met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geïnteresseerden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of al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echt</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een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bijeenkomst</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om de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leden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van de community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te</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binden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Die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bijeenkomst</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gaan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jullie</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ook</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echt</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organiseren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uitvoeren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Daarna</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geven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jullie</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het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stokje</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over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kan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de community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verder</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Al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jullie</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bevindingen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adviezen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dromen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voor</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deze</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community vat je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aan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het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einde</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samen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in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een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zgn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Wensenkaart</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dat</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is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jullie</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cadeau</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aan</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de community. </a:t>
            </a:r>
          </a:p>
        </p:txBody>
      </p:sp>
    </p:spTree>
    <p:extLst>
      <p:ext uri="{BB962C8B-B14F-4D97-AF65-F5344CB8AC3E}">
        <p14:creationId xmlns:p14="http://schemas.microsoft.com/office/powerpoint/2010/main" val="48380429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94CAB4CE-C068-4587-8353-04705F677A32}"/>
              </a:ext>
            </a:extLst>
          </p:cNvPr>
          <p:cNvSpPr/>
          <p:nvPr/>
        </p:nvSpPr>
        <p:spPr>
          <a:xfrm>
            <a:off x="5965195" y="3244334"/>
            <a:ext cx="261610" cy="369332"/>
          </a:xfrm>
          <a:prstGeom prst="rect">
            <a:avLst/>
          </a:prstGeom>
        </p:spPr>
        <p:txBody>
          <a:bodyPr wrap="none">
            <a:spAutoFit/>
          </a:bodyPr>
          <a:lstStyle/>
          <a:p>
            <a:r>
              <a:rPr lang="nl-NL" dirty="0"/>
              <a:t> </a:t>
            </a:r>
          </a:p>
        </p:txBody>
      </p:sp>
      <p:pic>
        <p:nvPicPr>
          <p:cNvPr id="1026" name="Picture 2">
            <a:extLst>
              <a:ext uri="{FF2B5EF4-FFF2-40B4-BE49-F238E27FC236}">
                <a16:creationId xmlns:a16="http://schemas.microsoft.com/office/drawing/2014/main" id="{B45EE017-EAB7-4227-988C-D895C48B6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911661"/>
            <a:ext cx="8115300" cy="2276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89DB712-B789-4CF3-A26E-7C0306931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0" y="3428999"/>
            <a:ext cx="8058150"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232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6" name="Rectangle 22">
            <a:extLst>
              <a:ext uri="{FF2B5EF4-FFF2-40B4-BE49-F238E27FC236}">
                <a16:creationId xmlns:a16="http://schemas.microsoft.com/office/drawing/2014/main" id="{F9CF7650-7342-48D6-999E-174C77B5F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795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B2D286E-2458-46AD-B49E-911912F708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a:extLst>
              <a:ext uri="{FF2B5EF4-FFF2-40B4-BE49-F238E27FC236}">
                <a16:creationId xmlns:a16="http://schemas.microsoft.com/office/drawing/2014/main" id="{475E4329-73DF-42E9-BB26-20DA9784CEE3}"/>
              </a:ext>
            </a:extLst>
          </p:cNvPr>
          <p:cNvSpPr>
            <a:spLocks noChangeArrowheads="1"/>
          </p:cNvSpPr>
          <p:nvPr/>
        </p:nvSpPr>
        <p:spPr bwMode="auto">
          <a:xfrm>
            <a:off x="1316965" y="1673524"/>
            <a:ext cx="3485073" cy="242050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457200" eaLnBrk="1" fontAlgn="base" hangingPunct="1">
              <a:spcAft>
                <a:spcPts val="600"/>
              </a:spcAft>
              <a:buClrTx/>
              <a:buSzTx/>
              <a:tabLst/>
            </a:pPr>
            <a:r>
              <a:rPr kumimoji="0" lang="en-US" altLang="nl-NL" sz="4000" b="0" i="0" u="none" strike="noStrike" cap="none" normalizeH="0" baseline="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imes New Roman" panose="02020603050405020304" pitchFamily="18" charset="0"/>
              </a:rPr>
              <a:t> </a:t>
            </a:r>
            <a:endParaRPr kumimoji="0" lang="en-US" altLang="nl-NL" sz="4000" b="0" i="0" u="none" strike="noStrike" cap="none" normalizeH="0" baseline="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a:p>
            <a:pPr marL="0" marR="0" lvl="0" indent="0" defTabSz="457200" eaLnBrk="1" fontAlgn="base" hangingPunct="1">
              <a:spcAft>
                <a:spcPts val="600"/>
              </a:spcAft>
              <a:buClrTx/>
              <a:buSzTx/>
              <a:tabLst/>
            </a:pPr>
            <a:endParaRPr kumimoji="0" lang="en-US" altLang="nl-NL" sz="4000" b="0" i="0" u="none" strike="noStrike" cap="none" normalizeH="0" baseline="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sp>
        <p:nvSpPr>
          <p:cNvPr id="8" name="Rechthoek 7">
            <a:extLst>
              <a:ext uri="{FF2B5EF4-FFF2-40B4-BE49-F238E27FC236}">
                <a16:creationId xmlns:a16="http://schemas.microsoft.com/office/drawing/2014/main" id="{E114D1F1-3D21-4223-83A6-F5D70B70609E}"/>
              </a:ext>
            </a:extLst>
          </p:cNvPr>
          <p:cNvSpPr/>
          <p:nvPr/>
        </p:nvSpPr>
        <p:spPr>
          <a:xfrm>
            <a:off x="5974813" y="3244334"/>
            <a:ext cx="242374" cy="369332"/>
          </a:xfrm>
          <a:prstGeom prst="rect">
            <a:avLst/>
          </a:prstGeom>
        </p:spPr>
        <p:txBody>
          <a:bodyPr wrap="none">
            <a:spAutoFit/>
          </a:bodyPr>
          <a:lstStyle/>
          <a:p>
            <a:pPr>
              <a:spcAft>
                <a:spcPts val="600"/>
              </a:spcAft>
            </a:pPr>
            <a:r>
              <a:rPr lang="nl-NL" b="0" i="0">
                <a:solidFill>
                  <a:srgbClr val="000000"/>
                </a:solidFill>
                <a:effectLst/>
                <a:latin typeface="Times New Roman" panose="02020603050405020304" pitchFamily="18" charset="0"/>
              </a:rPr>
              <a:t> </a:t>
            </a:r>
            <a:endParaRPr lang="nl-NL"/>
          </a:p>
        </p:txBody>
      </p:sp>
      <p:graphicFrame>
        <p:nvGraphicFramePr>
          <p:cNvPr id="6" name="Tabel 5">
            <a:extLst>
              <a:ext uri="{FF2B5EF4-FFF2-40B4-BE49-F238E27FC236}">
                <a16:creationId xmlns:a16="http://schemas.microsoft.com/office/drawing/2014/main" id="{A816BD68-ED36-41CE-8570-BD8ED68088A1}"/>
              </a:ext>
            </a:extLst>
          </p:cNvPr>
          <p:cNvGraphicFramePr>
            <a:graphicFrameLocks noGrp="1"/>
          </p:cNvGraphicFramePr>
          <p:nvPr>
            <p:extLst>
              <p:ext uri="{D42A27DB-BD31-4B8C-83A1-F6EECF244321}">
                <p14:modId xmlns:p14="http://schemas.microsoft.com/office/powerpoint/2010/main" val="1738432155"/>
              </p:ext>
            </p:extLst>
          </p:nvPr>
        </p:nvGraphicFramePr>
        <p:xfrm>
          <a:off x="848619" y="643467"/>
          <a:ext cx="10494764" cy="5571074"/>
        </p:xfrm>
        <a:graphic>
          <a:graphicData uri="http://schemas.openxmlformats.org/drawingml/2006/table">
            <a:tbl>
              <a:tblPr firstRow="1" bandRow="1">
                <a:tableStyleId>{5C22544A-7EE6-4342-B048-85BDC9FD1C3A}</a:tableStyleId>
              </a:tblPr>
              <a:tblGrid>
                <a:gridCol w="1572483">
                  <a:extLst>
                    <a:ext uri="{9D8B030D-6E8A-4147-A177-3AD203B41FA5}">
                      <a16:colId xmlns:a16="http://schemas.microsoft.com/office/drawing/2014/main" val="3879218423"/>
                    </a:ext>
                  </a:extLst>
                </a:gridCol>
                <a:gridCol w="8922281">
                  <a:extLst>
                    <a:ext uri="{9D8B030D-6E8A-4147-A177-3AD203B41FA5}">
                      <a16:colId xmlns:a16="http://schemas.microsoft.com/office/drawing/2014/main" val="4183355009"/>
                    </a:ext>
                  </a:extLst>
                </a:gridCol>
              </a:tblGrid>
              <a:tr h="425940">
                <a:tc>
                  <a:txBody>
                    <a:bodyPr/>
                    <a:lstStyle/>
                    <a:p>
                      <a:pPr algn="ctr" fontAlgn="base"/>
                      <a:r>
                        <a:rPr lang="nl-NL" sz="2000" b="1">
                          <a:solidFill>
                            <a:srgbClr val="FFFFFF"/>
                          </a:solidFill>
                          <a:effectLst/>
                        </a:rPr>
                        <a:t>Week ​</a:t>
                      </a:r>
                      <a:endParaRPr lang="nl-NL" sz="1500" b="1" i="0">
                        <a:solidFill>
                          <a:srgbClr val="FFFFFF"/>
                        </a:solidFill>
                        <a:effectLst/>
                      </a:endParaRPr>
                    </a:p>
                  </a:txBody>
                  <a:tcPr marL="73427" marR="73427" marT="36715" marB="36715"/>
                </a:tc>
                <a:tc>
                  <a:txBody>
                    <a:bodyPr/>
                    <a:lstStyle/>
                    <a:p>
                      <a:pPr algn="l" fontAlgn="base"/>
                      <a:r>
                        <a:rPr lang="nl-NL" sz="2000" b="1">
                          <a:solidFill>
                            <a:srgbClr val="FFFFFF"/>
                          </a:solidFill>
                          <a:effectLst/>
                        </a:rPr>
                        <a:t>Aangescherpte planning! ​</a:t>
                      </a:r>
                      <a:endParaRPr lang="nl-NL" sz="1500" b="1" i="0">
                        <a:solidFill>
                          <a:srgbClr val="FFFFFF"/>
                        </a:solidFill>
                        <a:effectLst/>
                      </a:endParaRPr>
                    </a:p>
                  </a:txBody>
                  <a:tcPr marL="73427" marR="73427" marT="36715" marB="36715"/>
                </a:tc>
                <a:extLst>
                  <a:ext uri="{0D108BD9-81ED-4DB2-BD59-A6C34878D82A}">
                    <a16:rowId xmlns:a16="http://schemas.microsoft.com/office/drawing/2014/main" val="3680938094"/>
                  </a:ext>
                </a:extLst>
              </a:tr>
              <a:tr h="425940">
                <a:tc>
                  <a:txBody>
                    <a:bodyPr/>
                    <a:lstStyle/>
                    <a:p>
                      <a:pPr algn="ctr" fontAlgn="base"/>
                      <a:r>
                        <a:rPr lang="nl-NL" sz="1500" b="0">
                          <a:solidFill>
                            <a:srgbClr val="000000"/>
                          </a:solidFill>
                          <a:effectLst/>
                        </a:rPr>
                        <a:t>1​</a:t>
                      </a:r>
                      <a:endParaRPr lang="nl-NL" sz="1500" b="0" i="0">
                        <a:solidFill>
                          <a:srgbClr val="000000"/>
                        </a:solidFill>
                        <a:effectLst/>
                      </a:endParaRPr>
                    </a:p>
                  </a:txBody>
                  <a:tcPr marL="73427" marR="73427" marT="36715" marB="36715"/>
                </a:tc>
                <a:tc>
                  <a:txBody>
                    <a:bodyPr/>
                    <a:lstStyle/>
                    <a:p>
                      <a:pPr algn="l" fontAlgn="base"/>
                      <a:r>
                        <a:rPr lang="nl-NL" sz="2000" b="1">
                          <a:solidFill>
                            <a:srgbClr val="000000"/>
                          </a:solidFill>
                          <a:effectLst/>
                        </a:rPr>
                        <a:t>Fase</a:t>
                      </a:r>
                      <a:r>
                        <a:rPr lang="nl-NL" sz="2000" b="0">
                          <a:solidFill>
                            <a:srgbClr val="000000"/>
                          </a:solidFill>
                          <a:effectLst/>
                        </a:rPr>
                        <a:t> </a:t>
                      </a:r>
                      <a:r>
                        <a:rPr lang="nl-NL" sz="2000" b="1">
                          <a:solidFill>
                            <a:srgbClr val="000000"/>
                          </a:solidFill>
                          <a:effectLst/>
                        </a:rPr>
                        <a:t>1</a:t>
                      </a:r>
                      <a:r>
                        <a:rPr lang="nl-NL" sz="2000" b="0">
                          <a:solidFill>
                            <a:srgbClr val="000000"/>
                          </a:solidFill>
                          <a:effectLst/>
                        </a:rPr>
                        <a:t> </a:t>
                      </a:r>
                      <a:r>
                        <a:rPr lang="nl-NL" sz="2000" b="1">
                          <a:solidFill>
                            <a:srgbClr val="000000"/>
                          </a:solidFill>
                          <a:effectLst/>
                        </a:rPr>
                        <a:t>Initiatief</a:t>
                      </a:r>
                      <a:r>
                        <a:rPr lang="nl-NL" sz="2000" b="0">
                          <a:solidFill>
                            <a:srgbClr val="000000"/>
                          </a:solidFill>
                          <a:effectLst/>
                        </a:rPr>
                        <a:t>​</a:t>
                      </a:r>
                      <a:endParaRPr lang="nl-NL" sz="2000" b="0" i="0">
                        <a:solidFill>
                          <a:srgbClr val="000000"/>
                        </a:solidFill>
                        <a:effectLst/>
                      </a:endParaRPr>
                    </a:p>
                  </a:txBody>
                  <a:tcPr marL="73427" marR="73427" marT="36715" marB="36715"/>
                </a:tc>
                <a:extLst>
                  <a:ext uri="{0D108BD9-81ED-4DB2-BD59-A6C34878D82A}">
                    <a16:rowId xmlns:a16="http://schemas.microsoft.com/office/drawing/2014/main" val="1621883881"/>
                  </a:ext>
                </a:extLst>
              </a:tr>
              <a:tr h="425940">
                <a:tc>
                  <a:txBody>
                    <a:bodyPr/>
                    <a:lstStyle/>
                    <a:p>
                      <a:pPr algn="ctr" fontAlgn="base"/>
                      <a:r>
                        <a:rPr lang="nl-NL" sz="1500" b="0">
                          <a:solidFill>
                            <a:srgbClr val="000000"/>
                          </a:solidFill>
                          <a:effectLst/>
                        </a:rPr>
                        <a:t>2​</a:t>
                      </a:r>
                      <a:endParaRPr lang="nl-NL" sz="1500" b="0" i="0">
                        <a:solidFill>
                          <a:srgbClr val="000000"/>
                        </a:solidFill>
                        <a:effectLst/>
                      </a:endParaRPr>
                    </a:p>
                  </a:txBody>
                  <a:tcPr marL="73427" marR="73427" marT="36715" marB="36715"/>
                </a:tc>
                <a:tc>
                  <a:txBody>
                    <a:bodyPr/>
                    <a:lstStyle/>
                    <a:p>
                      <a:pPr algn="l" fontAlgn="base"/>
                      <a:r>
                        <a:rPr lang="nl-NL" sz="2000" b="1">
                          <a:solidFill>
                            <a:srgbClr val="000000"/>
                          </a:solidFill>
                          <a:effectLst/>
                        </a:rPr>
                        <a:t>Fase 1/2 Initiatief/uitwerking</a:t>
                      </a:r>
                      <a:r>
                        <a:rPr lang="nl-NL" sz="2000" b="0">
                          <a:solidFill>
                            <a:srgbClr val="000000"/>
                          </a:solidFill>
                          <a:effectLst/>
                        </a:rPr>
                        <a:t>​</a:t>
                      </a:r>
                      <a:endParaRPr lang="nl-NL" sz="2000" b="0" i="0">
                        <a:solidFill>
                          <a:srgbClr val="000000"/>
                        </a:solidFill>
                        <a:effectLst/>
                      </a:endParaRPr>
                    </a:p>
                  </a:txBody>
                  <a:tcPr marL="73427" marR="73427" marT="36715" marB="36715"/>
                </a:tc>
                <a:extLst>
                  <a:ext uri="{0D108BD9-81ED-4DB2-BD59-A6C34878D82A}">
                    <a16:rowId xmlns:a16="http://schemas.microsoft.com/office/drawing/2014/main" val="3232022651"/>
                  </a:ext>
                </a:extLst>
              </a:tr>
              <a:tr h="425940">
                <a:tc>
                  <a:txBody>
                    <a:bodyPr/>
                    <a:lstStyle/>
                    <a:p>
                      <a:pPr algn="ctr" fontAlgn="base"/>
                      <a:r>
                        <a:rPr lang="nl-NL" sz="1500" b="0">
                          <a:solidFill>
                            <a:srgbClr val="000000"/>
                          </a:solidFill>
                          <a:effectLst/>
                        </a:rPr>
                        <a:t>3​</a:t>
                      </a:r>
                      <a:endParaRPr lang="nl-NL" sz="1500" b="0" i="0">
                        <a:solidFill>
                          <a:srgbClr val="000000"/>
                        </a:solidFill>
                        <a:effectLst/>
                      </a:endParaRPr>
                    </a:p>
                  </a:txBody>
                  <a:tcPr marL="73427" marR="73427" marT="36715" marB="36715"/>
                </a:tc>
                <a:tc>
                  <a:txBody>
                    <a:bodyPr/>
                    <a:lstStyle/>
                    <a:p>
                      <a:pPr algn="l" fontAlgn="base"/>
                      <a:r>
                        <a:rPr lang="nl-NL" sz="2000" b="1">
                          <a:solidFill>
                            <a:srgbClr val="000000"/>
                          </a:solidFill>
                          <a:effectLst/>
                        </a:rPr>
                        <a:t>Fase 2 uitwerking</a:t>
                      </a:r>
                      <a:r>
                        <a:rPr lang="nl-NL" sz="2000" b="0">
                          <a:solidFill>
                            <a:srgbClr val="000000"/>
                          </a:solidFill>
                          <a:effectLst/>
                        </a:rPr>
                        <a:t>  17-2 deadline LA 1v1​</a:t>
                      </a:r>
                      <a:endParaRPr lang="nl-NL" sz="2000" b="0" i="0">
                        <a:solidFill>
                          <a:srgbClr val="000000"/>
                        </a:solidFill>
                        <a:effectLst/>
                      </a:endParaRPr>
                    </a:p>
                  </a:txBody>
                  <a:tcPr marL="73427" marR="73427" marT="36715" marB="36715"/>
                </a:tc>
                <a:extLst>
                  <a:ext uri="{0D108BD9-81ED-4DB2-BD59-A6C34878D82A}">
                    <a16:rowId xmlns:a16="http://schemas.microsoft.com/office/drawing/2014/main" val="703854678"/>
                  </a:ext>
                </a:extLst>
              </a:tr>
              <a:tr h="425940">
                <a:tc>
                  <a:txBody>
                    <a:bodyPr/>
                    <a:lstStyle/>
                    <a:p>
                      <a:pPr algn="ctr" fontAlgn="auto"/>
                      <a:r>
                        <a:rPr lang="nl-NL" sz="1500" b="0">
                          <a:solidFill>
                            <a:srgbClr val="000000"/>
                          </a:solidFill>
                          <a:effectLst/>
                        </a:rPr>
                        <a:t>​</a:t>
                      </a:r>
                      <a:endParaRPr lang="nl-NL" sz="1500" b="0" i="0">
                        <a:solidFill>
                          <a:srgbClr val="000000"/>
                        </a:solidFill>
                        <a:effectLst/>
                        <a:latin typeface="Calibri" panose="020F0502020204030204" pitchFamily="34" charset="0"/>
                      </a:endParaRPr>
                    </a:p>
                  </a:txBody>
                  <a:tcPr marL="73427" marR="73427" marT="36715" marB="36715"/>
                </a:tc>
                <a:tc>
                  <a:txBody>
                    <a:bodyPr/>
                    <a:lstStyle/>
                    <a:p>
                      <a:pPr algn="l" fontAlgn="base"/>
                      <a:r>
                        <a:rPr lang="nl-NL" sz="2000" b="1">
                          <a:solidFill>
                            <a:srgbClr val="70AD47"/>
                          </a:solidFill>
                          <a:effectLst/>
                        </a:rPr>
                        <a:t>Vakantie </a:t>
                      </a:r>
                      <a:r>
                        <a:rPr lang="nl-NL" sz="2000" b="0">
                          <a:solidFill>
                            <a:srgbClr val="000000"/>
                          </a:solidFill>
                          <a:effectLst/>
                        </a:rPr>
                        <a:t>​</a:t>
                      </a:r>
                      <a:endParaRPr lang="nl-NL" sz="2000" b="0" i="0">
                        <a:solidFill>
                          <a:srgbClr val="000000"/>
                        </a:solidFill>
                        <a:effectLst/>
                      </a:endParaRPr>
                    </a:p>
                  </a:txBody>
                  <a:tcPr marL="73427" marR="73427" marT="36715" marB="36715"/>
                </a:tc>
                <a:extLst>
                  <a:ext uri="{0D108BD9-81ED-4DB2-BD59-A6C34878D82A}">
                    <a16:rowId xmlns:a16="http://schemas.microsoft.com/office/drawing/2014/main" val="3797635571"/>
                  </a:ext>
                </a:extLst>
              </a:tr>
              <a:tr h="425940">
                <a:tc>
                  <a:txBody>
                    <a:bodyPr/>
                    <a:lstStyle/>
                    <a:p>
                      <a:pPr algn="ctr" fontAlgn="base"/>
                      <a:r>
                        <a:rPr lang="nl-NL" sz="1500" b="0">
                          <a:solidFill>
                            <a:srgbClr val="000000"/>
                          </a:solidFill>
                          <a:effectLst/>
                          <a:highlight>
                            <a:srgbClr val="FFFF00"/>
                          </a:highlight>
                        </a:rPr>
                        <a:t>4​</a:t>
                      </a:r>
                      <a:endParaRPr lang="nl-NL" sz="1500" b="0" i="0">
                        <a:solidFill>
                          <a:srgbClr val="000000"/>
                        </a:solidFill>
                        <a:effectLst/>
                        <a:highlight>
                          <a:srgbClr val="FFFF00"/>
                        </a:highlight>
                      </a:endParaRPr>
                    </a:p>
                  </a:txBody>
                  <a:tcPr marL="73427" marR="73427" marT="36715" marB="36715"/>
                </a:tc>
                <a:tc>
                  <a:txBody>
                    <a:bodyPr/>
                    <a:lstStyle/>
                    <a:p>
                      <a:pPr algn="l" fontAlgn="base"/>
                      <a:r>
                        <a:rPr lang="nl-NL" sz="2000" b="0">
                          <a:solidFill>
                            <a:srgbClr val="000000"/>
                          </a:solidFill>
                          <a:effectLst/>
                          <a:highlight>
                            <a:srgbClr val="FFFF00"/>
                          </a:highlight>
                        </a:rPr>
                        <a:t>2-3 deadline LA 1v2 &amp; 5-3 deadline LA 2v1​</a:t>
                      </a:r>
                      <a:endParaRPr lang="nl-NL" sz="2000" b="0" i="0">
                        <a:solidFill>
                          <a:srgbClr val="000000"/>
                        </a:solidFill>
                        <a:effectLst/>
                        <a:highlight>
                          <a:srgbClr val="FFFF00"/>
                        </a:highlight>
                      </a:endParaRPr>
                    </a:p>
                  </a:txBody>
                  <a:tcPr marL="73427" marR="73427" marT="36715" marB="36715"/>
                </a:tc>
                <a:extLst>
                  <a:ext uri="{0D108BD9-81ED-4DB2-BD59-A6C34878D82A}">
                    <a16:rowId xmlns:a16="http://schemas.microsoft.com/office/drawing/2014/main" val="2051870036"/>
                  </a:ext>
                </a:extLst>
              </a:tr>
              <a:tr h="732470">
                <a:tc>
                  <a:txBody>
                    <a:bodyPr/>
                    <a:lstStyle/>
                    <a:p>
                      <a:pPr algn="ctr" fontAlgn="base"/>
                      <a:r>
                        <a:rPr lang="nl-NL" sz="1500" b="0">
                          <a:solidFill>
                            <a:srgbClr val="000000"/>
                          </a:solidFill>
                          <a:effectLst/>
                        </a:rPr>
                        <a:t>5​</a:t>
                      </a:r>
                      <a:endParaRPr lang="nl-NL" sz="1500" b="0" i="0">
                        <a:solidFill>
                          <a:srgbClr val="000000"/>
                        </a:solidFill>
                        <a:effectLst/>
                      </a:endParaRPr>
                    </a:p>
                  </a:txBody>
                  <a:tcPr marL="73427" marR="73427" marT="36715" marB="36715"/>
                </a:tc>
                <a:tc>
                  <a:txBody>
                    <a:bodyPr/>
                    <a:lstStyle/>
                    <a:p>
                      <a:pPr algn="l" fontAlgn="base"/>
                      <a:r>
                        <a:rPr lang="nl-NL" sz="2000" b="0">
                          <a:solidFill>
                            <a:srgbClr val="000000"/>
                          </a:solidFill>
                          <a:effectLst/>
                        </a:rPr>
                        <a:t>10-3; </a:t>
                      </a:r>
                      <a:r>
                        <a:rPr lang="nl-NL" sz="2000" b="1">
                          <a:solidFill>
                            <a:srgbClr val="FF0000"/>
                          </a:solidFill>
                          <a:effectLst/>
                        </a:rPr>
                        <a:t>go/no go voor de voortgang van het project</a:t>
                      </a:r>
                      <a:r>
                        <a:rPr lang="nl-NL" sz="2000" b="0">
                          <a:solidFill>
                            <a:srgbClr val="000000"/>
                          </a:solidFill>
                          <a:effectLst/>
                        </a:rPr>
                        <a:t>​</a:t>
                      </a:r>
                    </a:p>
                    <a:p>
                      <a:pPr algn="l" fontAlgn="base"/>
                      <a:r>
                        <a:rPr lang="nl-NL" sz="2000" b="0">
                          <a:solidFill>
                            <a:srgbClr val="000000"/>
                          </a:solidFill>
                          <a:effectLst/>
                        </a:rPr>
                        <a:t>12-3 deadline </a:t>
                      </a:r>
                      <a:r>
                        <a:rPr lang="nl-NL" sz="2000" b="1">
                          <a:solidFill>
                            <a:srgbClr val="FF0000"/>
                          </a:solidFill>
                          <a:effectLst/>
                        </a:rPr>
                        <a:t>LA 2v1</a:t>
                      </a:r>
                      <a:r>
                        <a:rPr lang="nl-NL" sz="2000" b="0">
                          <a:solidFill>
                            <a:srgbClr val="000000"/>
                          </a:solidFill>
                          <a:effectLst/>
                        </a:rPr>
                        <a:t>​</a:t>
                      </a:r>
                      <a:endParaRPr lang="nl-NL" sz="2000" b="0" i="0">
                        <a:solidFill>
                          <a:srgbClr val="000000"/>
                        </a:solidFill>
                        <a:effectLst/>
                      </a:endParaRPr>
                    </a:p>
                  </a:txBody>
                  <a:tcPr marL="73427" marR="73427" marT="36715" marB="36715"/>
                </a:tc>
                <a:extLst>
                  <a:ext uri="{0D108BD9-81ED-4DB2-BD59-A6C34878D82A}">
                    <a16:rowId xmlns:a16="http://schemas.microsoft.com/office/drawing/2014/main" val="3295731755"/>
                  </a:ext>
                </a:extLst>
              </a:tr>
              <a:tr h="425940">
                <a:tc>
                  <a:txBody>
                    <a:bodyPr/>
                    <a:lstStyle/>
                    <a:p>
                      <a:pPr algn="ctr" fontAlgn="base"/>
                      <a:r>
                        <a:rPr lang="nl-NL" sz="1500" b="0">
                          <a:solidFill>
                            <a:srgbClr val="000000"/>
                          </a:solidFill>
                          <a:effectLst/>
                        </a:rPr>
                        <a:t>6​</a:t>
                      </a:r>
                      <a:endParaRPr lang="nl-NL" sz="1500" b="0" i="0">
                        <a:solidFill>
                          <a:srgbClr val="000000"/>
                        </a:solidFill>
                        <a:effectLst/>
                      </a:endParaRPr>
                    </a:p>
                  </a:txBody>
                  <a:tcPr marL="73427" marR="73427" marT="36715" marB="36715"/>
                </a:tc>
                <a:tc>
                  <a:txBody>
                    <a:bodyPr/>
                    <a:lstStyle/>
                    <a:p>
                      <a:pPr algn="l" fontAlgn="base"/>
                      <a:r>
                        <a:rPr lang="nl-NL" sz="2000" b="0">
                          <a:solidFill>
                            <a:srgbClr val="000000"/>
                          </a:solidFill>
                          <a:effectLst/>
                        </a:rPr>
                        <a:t>17-3 </a:t>
                      </a:r>
                      <a:r>
                        <a:rPr lang="nl-NL" sz="2000" b="1">
                          <a:solidFill>
                            <a:srgbClr val="FF0000"/>
                          </a:solidFill>
                          <a:effectLst/>
                        </a:rPr>
                        <a:t>Go/no-go voor de bijeenkomst! </a:t>
                      </a:r>
                      <a:r>
                        <a:rPr lang="nl-NL" sz="2000" b="0">
                          <a:solidFill>
                            <a:srgbClr val="000000"/>
                          </a:solidFill>
                          <a:effectLst/>
                        </a:rPr>
                        <a:t>​</a:t>
                      </a:r>
                      <a:endParaRPr lang="nl-NL" sz="2000" b="0" i="0">
                        <a:solidFill>
                          <a:srgbClr val="000000"/>
                        </a:solidFill>
                        <a:effectLst/>
                      </a:endParaRPr>
                    </a:p>
                  </a:txBody>
                  <a:tcPr marL="73427" marR="73427" marT="36715" marB="36715"/>
                </a:tc>
                <a:extLst>
                  <a:ext uri="{0D108BD9-81ED-4DB2-BD59-A6C34878D82A}">
                    <a16:rowId xmlns:a16="http://schemas.microsoft.com/office/drawing/2014/main" val="1667839514"/>
                  </a:ext>
                </a:extLst>
              </a:tr>
              <a:tr h="425940">
                <a:tc>
                  <a:txBody>
                    <a:bodyPr/>
                    <a:lstStyle/>
                    <a:p>
                      <a:pPr algn="ctr" fontAlgn="base"/>
                      <a:r>
                        <a:rPr lang="nl-NL" sz="1500" b="0">
                          <a:solidFill>
                            <a:srgbClr val="000000"/>
                          </a:solidFill>
                          <a:effectLst/>
                        </a:rPr>
                        <a:t>7​</a:t>
                      </a:r>
                      <a:endParaRPr lang="nl-NL" sz="1500" b="0" i="0">
                        <a:solidFill>
                          <a:srgbClr val="000000"/>
                        </a:solidFill>
                        <a:effectLst/>
                      </a:endParaRPr>
                    </a:p>
                  </a:txBody>
                  <a:tcPr marL="73427" marR="73427" marT="36715" marB="36715"/>
                </a:tc>
                <a:tc>
                  <a:txBody>
                    <a:bodyPr/>
                    <a:lstStyle/>
                    <a:p>
                      <a:pPr algn="l" fontAlgn="base"/>
                      <a:r>
                        <a:rPr lang="nl-NL" sz="2000" b="1">
                          <a:solidFill>
                            <a:srgbClr val="000000"/>
                          </a:solidFill>
                          <a:effectLst/>
                        </a:rPr>
                        <a:t>Fase 3 Uitvoeren</a:t>
                      </a:r>
                      <a:r>
                        <a:rPr lang="nl-NL" sz="2000" b="0">
                          <a:solidFill>
                            <a:srgbClr val="000000"/>
                          </a:solidFill>
                          <a:effectLst/>
                        </a:rPr>
                        <a:t> ​</a:t>
                      </a:r>
                      <a:endParaRPr lang="nl-NL" sz="2000" b="0" i="0">
                        <a:solidFill>
                          <a:srgbClr val="000000"/>
                        </a:solidFill>
                        <a:effectLst/>
                      </a:endParaRPr>
                    </a:p>
                  </a:txBody>
                  <a:tcPr marL="73427" marR="73427" marT="36715" marB="36715"/>
                </a:tc>
                <a:extLst>
                  <a:ext uri="{0D108BD9-81ED-4DB2-BD59-A6C34878D82A}">
                    <a16:rowId xmlns:a16="http://schemas.microsoft.com/office/drawing/2014/main" val="3547462260"/>
                  </a:ext>
                </a:extLst>
              </a:tr>
              <a:tr h="732470">
                <a:tc>
                  <a:txBody>
                    <a:bodyPr/>
                    <a:lstStyle/>
                    <a:p>
                      <a:pPr algn="ctr" fontAlgn="base"/>
                      <a:r>
                        <a:rPr lang="nl-NL" sz="1500" b="0">
                          <a:solidFill>
                            <a:srgbClr val="000000"/>
                          </a:solidFill>
                          <a:effectLst/>
                        </a:rPr>
                        <a:t>8​</a:t>
                      </a:r>
                      <a:endParaRPr lang="nl-NL" sz="1500" b="0" i="0">
                        <a:solidFill>
                          <a:srgbClr val="000000"/>
                        </a:solidFill>
                        <a:effectLst/>
                      </a:endParaRPr>
                    </a:p>
                  </a:txBody>
                  <a:tcPr marL="73427" marR="73427" marT="36715" marB="36715"/>
                </a:tc>
                <a:tc>
                  <a:txBody>
                    <a:bodyPr/>
                    <a:lstStyle/>
                    <a:p>
                      <a:pPr algn="l" fontAlgn="base"/>
                      <a:r>
                        <a:rPr lang="nl-NL" sz="2000" b="1" dirty="0">
                          <a:solidFill>
                            <a:srgbClr val="000000"/>
                          </a:solidFill>
                          <a:effectLst/>
                        </a:rPr>
                        <a:t>Fase 4 Afsluiting</a:t>
                      </a:r>
                      <a:r>
                        <a:rPr lang="nl-NL" sz="2000" b="0" dirty="0">
                          <a:solidFill>
                            <a:srgbClr val="000000"/>
                          </a:solidFill>
                          <a:effectLst/>
                        </a:rPr>
                        <a:t>  1-4 portfolio deadline &amp; 2-4 rekenexamen ​</a:t>
                      </a:r>
                    </a:p>
                    <a:p>
                      <a:pPr algn="l" fontAlgn="base"/>
                      <a:r>
                        <a:rPr lang="nl-NL" sz="2000" b="1" dirty="0">
                          <a:solidFill>
                            <a:srgbClr val="FF0000"/>
                          </a:solidFill>
                          <a:effectLst/>
                        </a:rPr>
                        <a:t>Vrijdag 3-4 om 24.00 uur deadline voor projectplan en Wensenkaart </a:t>
                      </a:r>
                      <a:r>
                        <a:rPr lang="nl-NL" sz="2000" b="0" dirty="0">
                          <a:solidFill>
                            <a:srgbClr val="000000"/>
                          </a:solidFill>
                          <a:effectLst/>
                        </a:rPr>
                        <a:t>​</a:t>
                      </a:r>
                      <a:endParaRPr lang="nl-NL" sz="2000" b="0" i="0" dirty="0">
                        <a:solidFill>
                          <a:srgbClr val="000000"/>
                        </a:solidFill>
                        <a:effectLst/>
                      </a:endParaRPr>
                    </a:p>
                  </a:txBody>
                  <a:tcPr marL="73427" marR="73427" marT="36715" marB="36715"/>
                </a:tc>
                <a:extLst>
                  <a:ext uri="{0D108BD9-81ED-4DB2-BD59-A6C34878D82A}">
                    <a16:rowId xmlns:a16="http://schemas.microsoft.com/office/drawing/2014/main" val="589523334"/>
                  </a:ext>
                </a:extLst>
              </a:tr>
              <a:tr h="349307">
                <a:tc>
                  <a:txBody>
                    <a:bodyPr/>
                    <a:lstStyle/>
                    <a:p>
                      <a:pPr algn="ctr" fontAlgn="base"/>
                      <a:r>
                        <a:rPr lang="nl-NL" sz="1500" b="0">
                          <a:solidFill>
                            <a:srgbClr val="000000"/>
                          </a:solidFill>
                          <a:effectLst/>
                        </a:rPr>
                        <a:t>9​</a:t>
                      </a:r>
                      <a:endParaRPr lang="nl-NL" sz="1500" b="0" i="0">
                        <a:solidFill>
                          <a:srgbClr val="000000"/>
                        </a:solidFill>
                        <a:effectLst/>
                      </a:endParaRPr>
                    </a:p>
                  </a:txBody>
                  <a:tcPr marL="73427" marR="73427" marT="36715" marB="36715"/>
                </a:tc>
                <a:tc>
                  <a:txBody>
                    <a:bodyPr/>
                    <a:lstStyle/>
                    <a:p>
                      <a:pPr algn="l" fontAlgn="base"/>
                      <a:r>
                        <a:rPr lang="nl-NL" sz="1500" b="0">
                          <a:solidFill>
                            <a:srgbClr val="000000"/>
                          </a:solidFill>
                          <a:effectLst/>
                        </a:rPr>
                        <a:t>Geen lessen 9-4 kennistoets​</a:t>
                      </a:r>
                      <a:endParaRPr lang="nl-NL" sz="1500" b="0" i="0">
                        <a:solidFill>
                          <a:srgbClr val="000000"/>
                        </a:solidFill>
                        <a:effectLst/>
                      </a:endParaRPr>
                    </a:p>
                  </a:txBody>
                  <a:tcPr marL="73427" marR="73427" marT="36715" marB="36715"/>
                </a:tc>
                <a:extLst>
                  <a:ext uri="{0D108BD9-81ED-4DB2-BD59-A6C34878D82A}">
                    <a16:rowId xmlns:a16="http://schemas.microsoft.com/office/drawing/2014/main" val="849141860"/>
                  </a:ext>
                </a:extLst>
              </a:tr>
              <a:tr h="349307">
                <a:tc>
                  <a:txBody>
                    <a:bodyPr/>
                    <a:lstStyle/>
                    <a:p>
                      <a:pPr algn="ctr" fontAlgn="base"/>
                      <a:r>
                        <a:rPr lang="nl-NL" sz="1500" b="0">
                          <a:solidFill>
                            <a:srgbClr val="000000"/>
                          </a:solidFill>
                          <a:effectLst/>
                        </a:rPr>
                        <a:t>10​</a:t>
                      </a:r>
                      <a:endParaRPr lang="nl-NL" sz="1500" b="0" i="0">
                        <a:solidFill>
                          <a:srgbClr val="000000"/>
                        </a:solidFill>
                        <a:effectLst/>
                      </a:endParaRPr>
                    </a:p>
                  </a:txBody>
                  <a:tcPr marL="73427" marR="73427" marT="36715" marB="36715"/>
                </a:tc>
                <a:tc>
                  <a:txBody>
                    <a:bodyPr/>
                    <a:lstStyle/>
                    <a:p>
                      <a:pPr algn="l" fontAlgn="base"/>
                      <a:r>
                        <a:rPr lang="nl-NL" sz="1500" b="0" dirty="0">
                          <a:solidFill>
                            <a:srgbClr val="000000"/>
                          </a:solidFill>
                          <a:effectLst/>
                        </a:rPr>
                        <a:t>Herkansingsweek 17-4​</a:t>
                      </a:r>
                      <a:endParaRPr lang="nl-NL" sz="1500" b="0" i="0" dirty="0">
                        <a:solidFill>
                          <a:srgbClr val="000000"/>
                        </a:solidFill>
                        <a:effectLst/>
                      </a:endParaRPr>
                    </a:p>
                  </a:txBody>
                  <a:tcPr marL="73427" marR="73427" marT="36715" marB="36715"/>
                </a:tc>
                <a:extLst>
                  <a:ext uri="{0D108BD9-81ED-4DB2-BD59-A6C34878D82A}">
                    <a16:rowId xmlns:a16="http://schemas.microsoft.com/office/drawing/2014/main" val="36987338"/>
                  </a:ext>
                </a:extLst>
              </a:tr>
            </a:tbl>
          </a:graphicData>
        </a:graphic>
      </p:graphicFrame>
    </p:spTree>
    <p:extLst>
      <p:ext uri="{BB962C8B-B14F-4D97-AF65-F5344CB8AC3E}">
        <p14:creationId xmlns:p14="http://schemas.microsoft.com/office/powerpoint/2010/main" val="44282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3076" name="Rectangle 70">
            <a:extLst>
              <a:ext uri="{FF2B5EF4-FFF2-40B4-BE49-F238E27FC236}">
                <a16:creationId xmlns:a16="http://schemas.microsoft.com/office/drawing/2014/main" id="{D30579BA-22EC-41CB-82B7-65D5DFCA60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77"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028777"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D934EF07-DB7B-4E97-B7B6-3D00A1CBE9CF}"/>
              </a:ext>
            </a:extLst>
          </p:cNvPr>
          <p:cNvSpPr>
            <a:spLocks noGrp="1"/>
          </p:cNvSpPr>
          <p:nvPr>
            <p:ph type="title"/>
          </p:nvPr>
        </p:nvSpPr>
        <p:spPr>
          <a:xfrm>
            <a:off x="1316965" y="1673524"/>
            <a:ext cx="3485073" cy="2420504"/>
          </a:xfrm>
        </p:spPr>
        <p:txBody>
          <a:bodyPr vert="horz" lIns="91440" tIns="45720" rIns="91440" bIns="45720" rtlCol="0" anchor="b">
            <a:normAutofit/>
          </a:bodyPr>
          <a:lstStyle/>
          <a:p>
            <a:pPr algn="l"/>
            <a:r>
              <a:rPr lang="en-US" sz="3100"/>
              <a:t>Overstap van fase 1 naar fase 2: </a:t>
            </a:r>
            <a:br>
              <a:rPr lang="en-US" sz="3100"/>
            </a:br>
            <a:r>
              <a:rPr lang="en-US" sz="3100"/>
              <a:t>uitwerken van de eerste bijeenkomst </a:t>
            </a:r>
            <a:br>
              <a:rPr lang="en-US" sz="3100"/>
            </a:br>
            <a:endParaRPr lang="en-US" sz="3100"/>
          </a:p>
        </p:txBody>
      </p:sp>
      <p:pic>
        <p:nvPicPr>
          <p:cNvPr id="3074" name="Picture 2">
            <a:extLst>
              <a:ext uri="{FF2B5EF4-FFF2-40B4-BE49-F238E27FC236}">
                <a16:creationId xmlns:a16="http://schemas.microsoft.com/office/drawing/2014/main" id="{5E1A6B95-3431-4200-A64B-90D186BCFD2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38160" y="1780306"/>
            <a:ext cx="5810373" cy="3297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996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C36C3A-4C02-46A8-80FF-27D8DD853463}"/>
              </a:ext>
            </a:extLst>
          </p:cNvPr>
          <p:cNvSpPr>
            <a:spLocks noGrp="1"/>
          </p:cNvSpPr>
          <p:nvPr>
            <p:ph type="title"/>
          </p:nvPr>
        </p:nvSpPr>
        <p:spPr/>
        <p:txBody>
          <a:bodyPr/>
          <a:lstStyle/>
          <a:p>
            <a:r>
              <a:rPr lang="nl-NL" dirty="0"/>
              <a:t>Uit het Beoordelingsformulier: </a:t>
            </a:r>
          </a:p>
        </p:txBody>
      </p:sp>
      <p:sp>
        <p:nvSpPr>
          <p:cNvPr id="3" name="Rechthoek 2">
            <a:extLst>
              <a:ext uri="{FF2B5EF4-FFF2-40B4-BE49-F238E27FC236}">
                <a16:creationId xmlns:a16="http://schemas.microsoft.com/office/drawing/2014/main" id="{E4D454F3-F6B7-4B0C-A518-3C2210CA7C67}"/>
              </a:ext>
            </a:extLst>
          </p:cNvPr>
          <p:cNvSpPr/>
          <p:nvPr/>
        </p:nvSpPr>
        <p:spPr>
          <a:xfrm>
            <a:off x="5965195" y="3244334"/>
            <a:ext cx="261610" cy="369332"/>
          </a:xfrm>
          <a:prstGeom prst="rect">
            <a:avLst/>
          </a:prstGeom>
        </p:spPr>
        <p:txBody>
          <a:bodyPr wrap="none">
            <a:spAutoFit/>
          </a:bodyPr>
          <a:lstStyle/>
          <a:p>
            <a:r>
              <a:rPr lang="nl-NL" dirty="0"/>
              <a:t> </a:t>
            </a:r>
          </a:p>
        </p:txBody>
      </p:sp>
      <p:sp>
        <p:nvSpPr>
          <p:cNvPr id="4" name="Rechthoek 3">
            <a:extLst>
              <a:ext uri="{FF2B5EF4-FFF2-40B4-BE49-F238E27FC236}">
                <a16:creationId xmlns:a16="http://schemas.microsoft.com/office/drawing/2014/main" id="{8BD46F55-E3BF-4D47-9571-D7156C031D5A}"/>
              </a:ext>
            </a:extLst>
          </p:cNvPr>
          <p:cNvSpPr/>
          <p:nvPr/>
        </p:nvSpPr>
        <p:spPr>
          <a:xfrm>
            <a:off x="5974813" y="3244334"/>
            <a:ext cx="242374" cy="369332"/>
          </a:xfrm>
          <a:prstGeom prst="rect">
            <a:avLst/>
          </a:prstGeom>
        </p:spPr>
        <p:txBody>
          <a:bodyPr wrap="none">
            <a:spAutoFit/>
          </a:bodyPr>
          <a:lstStyle/>
          <a:p>
            <a:r>
              <a:rPr lang="nl-NL" b="0" i="0" dirty="0">
                <a:solidFill>
                  <a:srgbClr val="000000"/>
                </a:solidFill>
                <a:effectLst/>
                <a:latin typeface="Times New Roman" panose="02020603050405020304" pitchFamily="18" charset="0"/>
              </a:rPr>
              <a:t> </a:t>
            </a:r>
            <a:endParaRPr lang="nl-NL" dirty="0"/>
          </a:p>
        </p:txBody>
      </p:sp>
      <p:sp>
        <p:nvSpPr>
          <p:cNvPr id="5" name="Rechthoek 4">
            <a:extLst>
              <a:ext uri="{FF2B5EF4-FFF2-40B4-BE49-F238E27FC236}">
                <a16:creationId xmlns:a16="http://schemas.microsoft.com/office/drawing/2014/main" id="{444D70F4-5B43-4C4B-ABCA-BA2024BF4D4E}"/>
              </a:ext>
            </a:extLst>
          </p:cNvPr>
          <p:cNvSpPr/>
          <p:nvPr/>
        </p:nvSpPr>
        <p:spPr>
          <a:xfrm>
            <a:off x="5965195" y="3244334"/>
            <a:ext cx="261610" cy="369332"/>
          </a:xfrm>
          <a:prstGeom prst="rect">
            <a:avLst/>
          </a:prstGeom>
        </p:spPr>
        <p:txBody>
          <a:bodyPr wrap="none">
            <a:spAutoFit/>
          </a:bodyPr>
          <a:lstStyle/>
          <a:p>
            <a:r>
              <a:rPr lang="nl-NL" dirty="0"/>
              <a:t> </a:t>
            </a:r>
          </a:p>
        </p:txBody>
      </p:sp>
      <p:sp>
        <p:nvSpPr>
          <p:cNvPr id="6" name="Rechthoek 5">
            <a:extLst>
              <a:ext uri="{FF2B5EF4-FFF2-40B4-BE49-F238E27FC236}">
                <a16:creationId xmlns:a16="http://schemas.microsoft.com/office/drawing/2014/main" id="{738ADFF3-D6FE-462C-B3DC-C95D78DAFA50}"/>
              </a:ext>
            </a:extLst>
          </p:cNvPr>
          <p:cNvSpPr/>
          <p:nvPr/>
        </p:nvSpPr>
        <p:spPr>
          <a:xfrm>
            <a:off x="5484294" y="3244334"/>
            <a:ext cx="1223412" cy="369332"/>
          </a:xfrm>
          <a:prstGeom prst="rect">
            <a:avLst/>
          </a:prstGeom>
        </p:spPr>
        <p:txBody>
          <a:bodyPr wrap="none">
            <a:spAutoFit/>
          </a:bodyPr>
          <a:lstStyle/>
          <a:p>
            <a:r>
              <a:rPr lang="nl-NL" b="0" i="0" dirty="0">
                <a:solidFill>
                  <a:srgbClr val="000000"/>
                </a:solidFill>
                <a:effectLst/>
                <a:latin typeface="Arial" panose="020B0604020202020204" pitchFamily="34" charset="0"/>
              </a:rPr>
              <a:t>aanwezig </a:t>
            </a:r>
            <a:endParaRPr lang="nl-NL" dirty="0"/>
          </a:p>
        </p:txBody>
      </p:sp>
      <p:graphicFrame>
        <p:nvGraphicFramePr>
          <p:cNvPr id="7" name="Tabel 6">
            <a:extLst>
              <a:ext uri="{FF2B5EF4-FFF2-40B4-BE49-F238E27FC236}">
                <a16:creationId xmlns:a16="http://schemas.microsoft.com/office/drawing/2014/main" id="{1F47D38E-6FAE-4143-9529-5411E6227E17}"/>
              </a:ext>
            </a:extLst>
          </p:cNvPr>
          <p:cNvGraphicFramePr>
            <a:graphicFrameLocks noGrp="1"/>
          </p:cNvGraphicFramePr>
          <p:nvPr>
            <p:extLst>
              <p:ext uri="{D42A27DB-BD31-4B8C-83A1-F6EECF244321}">
                <p14:modId xmlns:p14="http://schemas.microsoft.com/office/powerpoint/2010/main" val="2969829489"/>
              </p:ext>
            </p:extLst>
          </p:nvPr>
        </p:nvGraphicFramePr>
        <p:xfrm>
          <a:off x="608174" y="1866900"/>
          <a:ext cx="4635669" cy="4198693"/>
        </p:xfrm>
        <a:graphic>
          <a:graphicData uri="http://schemas.openxmlformats.org/drawingml/2006/table">
            <a:tbl>
              <a:tblPr/>
              <a:tblGrid>
                <a:gridCol w="4635669">
                  <a:extLst>
                    <a:ext uri="{9D8B030D-6E8A-4147-A177-3AD203B41FA5}">
                      <a16:colId xmlns:a16="http://schemas.microsoft.com/office/drawing/2014/main" val="3046005742"/>
                    </a:ext>
                  </a:extLst>
                </a:gridCol>
              </a:tblGrid>
              <a:tr h="286352">
                <a:tc>
                  <a:txBody>
                    <a:bodyPr/>
                    <a:lstStyle/>
                    <a:p>
                      <a:pPr algn="l" fontAlgn="base"/>
                      <a:r>
                        <a:rPr lang="nl-NL" sz="1200" b="1" i="0">
                          <a:solidFill>
                            <a:srgbClr val="000000"/>
                          </a:solidFill>
                          <a:effectLst/>
                          <a:latin typeface="Arial" panose="020B0604020202020204" pitchFamily="34" charset="0"/>
                        </a:rPr>
                        <a:t>Aanleiding en projectdoel</a:t>
                      </a:r>
                      <a:r>
                        <a:rPr lang="nl-NL" sz="1200" b="0" i="0">
                          <a:solidFill>
                            <a:srgbClr val="000000"/>
                          </a:solidFill>
                          <a:effectLst/>
                          <a:latin typeface="Arial" panose="020B0604020202020204" pitchFamily="34" charset="0"/>
                        </a:rPr>
                        <a:t>​</a:t>
                      </a:r>
                      <a:endParaRPr lang="nl-NL" sz="1400" b="0" i="0">
                        <a:solidFill>
                          <a:srgbClr val="000000"/>
                        </a:solidFill>
                        <a:effectLst/>
                      </a:endParaRPr>
                    </a:p>
                  </a:txBody>
                  <a:tcPr marL="70090" marR="70090" marT="35045" marB="35045">
                    <a:lnL>
                      <a:noFill/>
                    </a:lnL>
                    <a:lnR w="6350" cap="flat" cmpd="sng" algn="ctr">
                      <a:solidFill>
                        <a:srgbClr val="7F7F7F"/>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43534293"/>
                  </a:ext>
                </a:extLst>
              </a:tr>
              <a:tr h="1012047">
                <a:tc>
                  <a:txBody>
                    <a:bodyPr/>
                    <a:lstStyle/>
                    <a:p>
                      <a:pPr algn="l" fontAlgn="base">
                        <a:buFont typeface="Arial" panose="020B0604020202020204" pitchFamily="34" charset="0"/>
                        <a:buChar char="•"/>
                      </a:pPr>
                      <a:r>
                        <a:rPr lang="nl-NL" sz="1100" b="0" i="0">
                          <a:solidFill>
                            <a:srgbClr val="000000"/>
                          </a:solidFill>
                          <a:effectLst/>
                          <a:latin typeface="Arial" panose="020B0604020202020204" pitchFamily="34" charset="0"/>
                        </a:rPr>
                        <a:t>Er is een aanleiding/achtergrond van het project omschreven.​</a:t>
                      </a:r>
                      <a:endParaRPr lang="nl-NL" sz="900" b="0" i="0">
                        <a:solidFill>
                          <a:srgbClr val="000000"/>
                        </a:solidFill>
                        <a:effectLst/>
                        <a:latin typeface="Arial" panose="020B0604020202020204" pitchFamily="34" charset="0"/>
                      </a:endParaRPr>
                    </a:p>
                    <a:p>
                      <a:pPr algn="l" fontAlgn="base">
                        <a:buFont typeface="Arial" panose="020B0604020202020204" pitchFamily="34" charset="0"/>
                        <a:buChar char="•"/>
                      </a:pPr>
                      <a:r>
                        <a:rPr lang="nl-NL" sz="1100" b="0" i="0">
                          <a:solidFill>
                            <a:srgbClr val="000000"/>
                          </a:solidFill>
                          <a:effectLst/>
                          <a:latin typeface="Arial" panose="020B0604020202020204" pitchFamily="34" charset="0"/>
                        </a:rPr>
                        <a:t>Er is een projectdoel en een concrete omschrijving van hetprojectresultaat.​</a:t>
                      </a:r>
                      <a:endParaRPr lang="nl-NL" sz="900" b="0" i="0">
                        <a:solidFill>
                          <a:srgbClr val="000000"/>
                        </a:solidFill>
                        <a:effectLst/>
                        <a:latin typeface="Arial" panose="020B0604020202020204" pitchFamily="34" charset="0"/>
                      </a:endParaRPr>
                    </a:p>
                    <a:p>
                      <a:pPr algn="l" fontAlgn="base">
                        <a:buFont typeface="Arial" panose="020B0604020202020204" pitchFamily="34" charset="0"/>
                        <a:buChar char="•"/>
                      </a:pPr>
                      <a:r>
                        <a:rPr lang="nl-NL" sz="1100" b="0" i="0">
                          <a:solidFill>
                            <a:srgbClr val="000000"/>
                          </a:solidFill>
                          <a:effectLst/>
                          <a:latin typeface="Arial" panose="020B0604020202020204" pitchFamily="34" charset="0"/>
                        </a:rPr>
                        <a:t>Het beschikbare budget.​</a:t>
                      </a:r>
                      <a:endParaRPr lang="nl-NL" sz="900" b="0" i="0">
                        <a:solidFill>
                          <a:srgbClr val="000000"/>
                        </a:solidFill>
                        <a:effectLst/>
                        <a:latin typeface="Arial" panose="020B0604020202020204" pitchFamily="34" charset="0"/>
                      </a:endParaRPr>
                    </a:p>
                  </a:txBody>
                  <a:tcPr marL="70090" marR="70090" marT="35045" marB="35045">
                    <a:lnL>
                      <a:noFill/>
                    </a:lnL>
                    <a:lnR w="6350" cap="flat" cmpd="sng" algn="ctr">
                      <a:solidFill>
                        <a:srgbClr val="7F7F7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16825712"/>
                  </a:ext>
                </a:extLst>
              </a:tr>
              <a:tr h="1215818">
                <a:tc>
                  <a:txBody>
                    <a:bodyPr/>
                    <a:lstStyle/>
                    <a:p>
                      <a:pPr algn="l" fontAlgn="base"/>
                      <a:r>
                        <a:rPr lang="nl-NL" sz="1200" b="1" i="0" dirty="0">
                          <a:solidFill>
                            <a:srgbClr val="000000"/>
                          </a:solidFill>
                          <a:effectLst/>
                          <a:latin typeface="Arial" panose="020B0604020202020204" pitchFamily="34" charset="0"/>
                        </a:rPr>
                        <a:t>Projectactiviteiten en fasering</a:t>
                      </a:r>
                      <a:r>
                        <a:rPr lang="nl-NL" sz="1200" b="0" i="0" dirty="0">
                          <a:solidFill>
                            <a:srgbClr val="000000"/>
                          </a:solidFill>
                          <a:effectLst/>
                          <a:latin typeface="Arial" panose="020B0604020202020204" pitchFamily="34" charset="0"/>
                        </a:rPr>
                        <a:t>​</a:t>
                      </a:r>
                      <a:endParaRPr lang="nl-NL" sz="1400" b="0" i="0" dirty="0">
                        <a:solidFill>
                          <a:srgbClr val="000000"/>
                        </a:solidFill>
                        <a:effectLst/>
                      </a:endParaRPr>
                    </a:p>
                    <a:p>
                      <a:pPr algn="l" fontAlgn="base">
                        <a:buFont typeface="Arial" panose="020B0604020202020204" pitchFamily="34" charset="0"/>
                        <a:buChar char="•"/>
                      </a:pPr>
                      <a:r>
                        <a:rPr lang="nl-NL" sz="1100" b="0" i="0" dirty="0">
                          <a:solidFill>
                            <a:srgbClr val="000000"/>
                          </a:solidFill>
                          <a:effectLst/>
                          <a:latin typeface="Arial" panose="020B0604020202020204" pitchFamily="34" charset="0"/>
                        </a:rPr>
                        <a:t>Er is een compleet overzicht aanwezig van de projectactiviteiten, </a:t>
                      </a:r>
                      <a:r>
                        <a:rPr lang="nl-NL" sz="1100" b="0" i="0" dirty="0" err="1">
                          <a:solidFill>
                            <a:srgbClr val="000000"/>
                          </a:solidFill>
                          <a:effectLst/>
                          <a:latin typeface="Arial" panose="020B0604020202020204" pitchFamily="34" charset="0"/>
                        </a:rPr>
                        <a:t>incl.projectfases</a:t>
                      </a:r>
                      <a:r>
                        <a:rPr lang="nl-NL" sz="1100" b="0" i="0" dirty="0">
                          <a:solidFill>
                            <a:srgbClr val="000000"/>
                          </a:solidFill>
                          <a:effectLst/>
                          <a:latin typeface="Arial" panose="020B0604020202020204" pitchFamily="34" charset="0"/>
                        </a:rPr>
                        <a:t>.​</a:t>
                      </a:r>
                      <a:endParaRPr lang="nl-NL" sz="9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nl-NL" sz="1100" b="0" i="0" dirty="0">
                          <a:solidFill>
                            <a:srgbClr val="000000"/>
                          </a:solidFill>
                          <a:effectLst/>
                          <a:latin typeface="Arial" panose="020B0604020202020204" pitchFamily="34" charset="0"/>
                        </a:rPr>
                        <a:t>De deadlines zijn met elkaar vastgesteld;​</a:t>
                      </a:r>
                      <a:endParaRPr lang="nl-NL" sz="9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nl-NL" sz="1100" b="0" i="0" dirty="0">
                          <a:solidFill>
                            <a:srgbClr val="000000"/>
                          </a:solidFill>
                          <a:effectLst/>
                          <a:latin typeface="Arial" panose="020B0604020202020204" pitchFamily="34" charset="0"/>
                        </a:rPr>
                        <a:t>Er is een projectplanning gemaakt;​</a:t>
                      </a:r>
                      <a:endParaRPr lang="nl-NL" sz="9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nl-NL" sz="1100" b="0" i="0" dirty="0">
                          <a:solidFill>
                            <a:srgbClr val="000000"/>
                          </a:solidFill>
                          <a:effectLst/>
                          <a:latin typeface="Arial" panose="020B0604020202020204" pitchFamily="34" charset="0"/>
                        </a:rPr>
                        <a:t>De verschillende projectfases zijn beschreven​</a:t>
                      </a:r>
                      <a:endParaRPr lang="nl-NL" sz="900" b="0" i="0" dirty="0">
                        <a:solidFill>
                          <a:srgbClr val="000000"/>
                        </a:solidFill>
                        <a:effectLst/>
                        <a:latin typeface="Arial" panose="020B0604020202020204" pitchFamily="34" charset="0"/>
                      </a:endParaRPr>
                    </a:p>
                  </a:txBody>
                  <a:tcPr marL="70090" marR="70090" marT="35045" marB="35045">
                    <a:lnL>
                      <a:noFill/>
                    </a:lnL>
                    <a:lnR w="6350" cap="flat" cmpd="sng" algn="ctr">
                      <a:solidFill>
                        <a:srgbClr val="7F7F7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120459512"/>
                  </a:ext>
                </a:extLst>
              </a:tr>
              <a:tr h="655448">
                <a:tc>
                  <a:txBody>
                    <a:bodyPr/>
                    <a:lstStyle/>
                    <a:p>
                      <a:pPr algn="l" fontAlgn="base"/>
                      <a:r>
                        <a:rPr lang="nl-NL" sz="1200" b="1" i="0" dirty="0">
                          <a:solidFill>
                            <a:srgbClr val="000000"/>
                          </a:solidFill>
                          <a:effectLst/>
                          <a:latin typeface="Arial" panose="020B0604020202020204" pitchFamily="34" charset="0"/>
                        </a:rPr>
                        <a:t>Kwaliteitsbewaking</a:t>
                      </a:r>
                      <a:r>
                        <a:rPr lang="nl-NL" sz="1200" b="0" i="0" dirty="0">
                          <a:solidFill>
                            <a:srgbClr val="000000"/>
                          </a:solidFill>
                          <a:effectLst/>
                          <a:latin typeface="Arial" panose="020B0604020202020204" pitchFamily="34" charset="0"/>
                        </a:rPr>
                        <a:t>​</a:t>
                      </a:r>
                      <a:endParaRPr lang="nl-NL" sz="1400" b="0" i="0" dirty="0">
                        <a:solidFill>
                          <a:srgbClr val="000000"/>
                        </a:solidFill>
                        <a:effectLst/>
                      </a:endParaRPr>
                    </a:p>
                    <a:p>
                      <a:pPr algn="l" fontAlgn="base">
                        <a:buFont typeface="Arial" panose="020B0604020202020204" pitchFamily="34" charset="0"/>
                        <a:buChar char="•"/>
                      </a:pPr>
                      <a:r>
                        <a:rPr lang="nl-NL" sz="1100" b="0" i="0" dirty="0">
                          <a:solidFill>
                            <a:srgbClr val="000000"/>
                          </a:solidFill>
                          <a:effectLst/>
                          <a:latin typeface="Arial" panose="020B0604020202020204" pitchFamily="34" charset="0"/>
                        </a:rPr>
                        <a:t>Er omschreven hoe de kwaliteit van het project wordt bewaakt.​</a:t>
                      </a:r>
                      <a:endParaRPr lang="nl-NL" sz="900" b="0" i="0" dirty="0">
                        <a:solidFill>
                          <a:srgbClr val="000000"/>
                        </a:solidFill>
                        <a:effectLst/>
                        <a:latin typeface="Arial" panose="020B0604020202020204" pitchFamily="34" charset="0"/>
                      </a:endParaRPr>
                    </a:p>
                  </a:txBody>
                  <a:tcPr marL="70090" marR="70090" marT="35045" marB="35045">
                    <a:lnL>
                      <a:noFill/>
                    </a:lnL>
                    <a:lnR w="6350" cap="flat" cmpd="sng" algn="ctr">
                      <a:solidFill>
                        <a:srgbClr val="7F7F7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05028165"/>
                  </a:ext>
                </a:extLst>
              </a:tr>
              <a:tr h="1029028">
                <a:tc>
                  <a:txBody>
                    <a:bodyPr/>
                    <a:lstStyle/>
                    <a:p>
                      <a:pPr algn="l" fontAlgn="base"/>
                      <a:r>
                        <a:rPr lang="nl-NL" sz="1200" b="1" i="0" dirty="0">
                          <a:solidFill>
                            <a:srgbClr val="000000"/>
                          </a:solidFill>
                          <a:effectLst/>
                          <a:latin typeface="Arial" panose="020B0604020202020204" pitchFamily="34" charset="0"/>
                        </a:rPr>
                        <a:t>Projectorganisatie en strokenplanning</a:t>
                      </a:r>
                      <a:r>
                        <a:rPr lang="nl-NL" sz="1200" b="0" i="0" dirty="0">
                          <a:solidFill>
                            <a:srgbClr val="000000"/>
                          </a:solidFill>
                          <a:effectLst/>
                          <a:latin typeface="Arial" panose="020B0604020202020204" pitchFamily="34" charset="0"/>
                        </a:rPr>
                        <a:t>​</a:t>
                      </a:r>
                      <a:endParaRPr lang="nl-NL" sz="1400" b="0" i="0" dirty="0">
                        <a:solidFill>
                          <a:srgbClr val="000000"/>
                        </a:solidFill>
                        <a:effectLst/>
                      </a:endParaRPr>
                    </a:p>
                    <a:p>
                      <a:pPr algn="l" fontAlgn="base"/>
                      <a:r>
                        <a:rPr lang="nl-NL" sz="1100" b="0" i="0" dirty="0">
                          <a:solidFill>
                            <a:srgbClr val="000000"/>
                          </a:solidFill>
                          <a:effectLst/>
                          <a:latin typeface="Arial" panose="020B0604020202020204" pitchFamily="34" charset="0"/>
                        </a:rPr>
                        <a:t> De projectorganisatie is op correcte wijze omschreven.​</a:t>
                      </a:r>
                      <a:endParaRPr lang="nl-NL" sz="1400" b="0" i="0" dirty="0">
                        <a:solidFill>
                          <a:srgbClr val="000000"/>
                        </a:solidFill>
                        <a:effectLst/>
                      </a:endParaRPr>
                    </a:p>
                    <a:p>
                      <a:pPr algn="l" fontAlgn="base">
                        <a:buFont typeface="Arial" panose="020B0604020202020204" pitchFamily="34" charset="0"/>
                        <a:buChar char="•"/>
                      </a:pPr>
                      <a:r>
                        <a:rPr lang="nl-NL" sz="1100" b="0" i="0" dirty="0">
                          <a:solidFill>
                            <a:srgbClr val="000000"/>
                          </a:solidFill>
                          <a:effectLst/>
                          <a:latin typeface="Arial" panose="020B0604020202020204" pitchFamily="34" charset="0"/>
                        </a:rPr>
                        <a:t>Er is een volledige en realistische strokenplanning aanwezig. ​</a:t>
                      </a:r>
                      <a:endParaRPr lang="nl-NL" sz="900" b="0" i="0" dirty="0">
                        <a:solidFill>
                          <a:srgbClr val="000000"/>
                        </a:solidFill>
                        <a:effectLst/>
                        <a:latin typeface="Arial" panose="020B0604020202020204" pitchFamily="34" charset="0"/>
                      </a:endParaRPr>
                    </a:p>
                  </a:txBody>
                  <a:tcPr marL="70090" marR="70090" marT="35045" marB="35045">
                    <a:lnL>
                      <a:noFill/>
                    </a:lnL>
                    <a:lnR w="6350" cap="flat" cmpd="sng" algn="ctr">
                      <a:solidFill>
                        <a:srgbClr val="7F7F7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91645507"/>
                  </a:ext>
                </a:extLst>
              </a:tr>
            </a:tbl>
          </a:graphicData>
        </a:graphic>
      </p:graphicFrame>
      <p:sp>
        <p:nvSpPr>
          <p:cNvPr id="8" name="Rectangle 1">
            <a:extLst>
              <a:ext uri="{FF2B5EF4-FFF2-40B4-BE49-F238E27FC236}">
                <a16:creationId xmlns:a16="http://schemas.microsoft.com/office/drawing/2014/main" id="{62D9CB38-5B45-469D-8864-F519238CE104}"/>
              </a:ext>
            </a:extLst>
          </p:cNvPr>
          <p:cNvSpPr>
            <a:spLocks noChangeArrowheads="1"/>
          </p:cNvSpPr>
          <p:nvPr/>
        </p:nvSpPr>
        <p:spPr bwMode="auto">
          <a:xfrm>
            <a:off x="3991182" y="1957878"/>
            <a:ext cx="184312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nl-NL" altLang="nl-NL"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graphicFrame>
        <p:nvGraphicFramePr>
          <p:cNvPr id="9" name="Tabel 8">
            <a:extLst>
              <a:ext uri="{FF2B5EF4-FFF2-40B4-BE49-F238E27FC236}">
                <a16:creationId xmlns:a16="http://schemas.microsoft.com/office/drawing/2014/main" id="{D94BA02C-B766-4A7E-AEDF-9EDFC5C12DA5}"/>
              </a:ext>
            </a:extLst>
          </p:cNvPr>
          <p:cNvGraphicFramePr>
            <a:graphicFrameLocks noGrp="1"/>
          </p:cNvGraphicFramePr>
          <p:nvPr>
            <p:extLst>
              <p:ext uri="{D42A27DB-BD31-4B8C-83A1-F6EECF244321}">
                <p14:modId xmlns:p14="http://schemas.microsoft.com/office/powerpoint/2010/main" val="4064218799"/>
              </p:ext>
            </p:extLst>
          </p:nvPr>
        </p:nvGraphicFramePr>
        <p:xfrm>
          <a:off x="6652679" y="1957878"/>
          <a:ext cx="4625021" cy="3714750"/>
        </p:xfrm>
        <a:graphic>
          <a:graphicData uri="http://schemas.openxmlformats.org/drawingml/2006/table">
            <a:tbl>
              <a:tblPr/>
              <a:tblGrid>
                <a:gridCol w="4625021">
                  <a:extLst>
                    <a:ext uri="{9D8B030D-6E8A-4147-A177-3AD203B41FA5}">
                      <a16:colId xmlns:a16="http://schemas.microsoft.com/office/drawing/2014/main" val="82307243"/>
                    </a:ext>
                  </a:extLst>
                </a:gridCol>
              </a:tblGrid>
              <a:tr h="3714750">
                <a:tc>
                  <a:txBody>
                    <a:bodyPr/>
                    <a:lstStyle/>
                    <a:p>
                      <a:pPr algn="l" fontAlgn="base"/>
                      <a:r>
                        <a:rPr lang="nl-NL" sz="1700" b="1" i="0" dirty="0">
                          <a:solidFill>
                            <a:srgbClr val="000000"/>
                          </a:solidFill>
                          <a:effectLst/>
                          <a:latin typeface="Arial" panose="020B0604020202020204" pitchFamily="34" charset="0"/>
                        </a:rPr>
                        <a:t>Draaiboek</a:t>
                      </a:r>
                      <a:r>
                        <a:rPr lang="nl-NL" sz="1700" b="0" i="0" dirty="0">
                          <a:solidFill>
                            <a:srgbClr val="000000"/>
                          </a:solidFill>
                          <a:effectLst/>
                          <a:latin typeface="Arial" panose="020B0604020202020204" pitchFamily="34" charset="0"/>
                        </a:rPr>
                        <a:t>​</a:t>
                      </a:r>
                      <a:endParaRPr lang="nl-NL" sz="1700" b="0" i="0" dirty="0">
                        <a:solidFill>
                          <a:srgbClr val="000000"/>
                        </a:solidFill>
                        <a:effectLst/>
                      </a:endParaRPr>
                    </a:p>
                    <a:p>
                      <a:pPr algn="l" fontAlgn="base"/>
                      <a:r>
                        <a:rPr lang="nl-NL" sz="1500" b="0" i="0" dirty="0">
                          <a:solidFill>
                            <a:srgbClr val="000000"/>
                          </a:solidFill>
                          <a:effectLst/>
                          <a:latin typeface="Arial" panose="020B0604020202020204" pitchFamily="34" charset="0"/>
                        </a:rPr>
                        <a:t>Er is een compleet draaiboek van de bijeenkomst aanwezig. Hierin zijn in ieder geval onderstaande aspecten opgenomen:​</a:t>
                      </a:r>
                      <a:endParaRPr lang="nl-NL" sz="1700" b="0" i="0" dirty="0">
                        <a:solidFill>
                          <a:srgbClr val="000000"/>
                        </a:solidFill>
                        <a:effectLst/>
                      </a:endParaRPr>
                    </a:p>
                    <a:p>
                      <a:pPr algn="l" fontAlgn="base">
                        <a:buFont typeface="Arial" panose="020B0604020202020204" pitchFamily="34" charset="0"/>
                        <a:buChar char="•"/>
                      </a:pPr>
                      <a:r>
                        <a:rPr lang="nl-NL" sz="1500" b="0" i="0" dirty="0">
                          <a:solidFill>
                            <a:srgbClr val="000000"/>
                          </a:solidFill>
                          <a:effectLst/>
                          <a:latin typeface="Arial" panose="020B0604020202020204" pitchFamily="34" charset="0"/>
                        </a:rPr>
                        <a:t>Algemene informatie;​</a:t>
                      </a:r>
                      <a:endParaRPr lang="nl-NL" sz="12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nl-NL" sz="1500" b="0" i="0" dirty="0">
                          <a:solidFill>
                            <a:srgbClr val="000000"/>
                          </a:solidFill>
                          <a:effectLst/>
                          <a:latin typeface="Arial" panose="020B0604020202020204" pitchFamily="34" charset="0"/>
                        </a:rPr>
                        <a:t>Programma van het evenement;​</a:t>
                      </a:r>
                      <a:endParaRPr lang="nl-NL" sz="12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nl-NL" sz="1500" b="0" i="0" dirty="0">
                          <a:solidFill>
                            <a:srgbClr val="000000"/>
                          </a:solidFill>
                          <a:effectLst/>
                          <a:latin typeface="Arial" panose="020B0604020202020204" pitchFamily="34" charset="0"/>
                        </a:rPr>
                        <a:t>Een chronologische activiteitenlijst;​</a:t>
                      </a:r>
                      <a:endParaRPr lang="nl-NL" sz="12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nl-NL" sz="1500" b="0" i="0" dirty="0">
                          <a:solidFill>
                            <a:srgbClr val="000000"/>
                          </a:solidFill>
                          <a:effectLst/>
                          <a:latin typeface="Arial" panose="020B0604020202020204" pitchFamily="34" charset="0"/>
                        </a:rPr>
                        <a:t>Activiteitenlijst met taakverdeling;​</a:t>
                      </a:r>
                      <a:endParaRPr lang="nl-NL" sz="12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nl-NL" sz="1500" b="0" i="0" dirty="0">
                          <a:solidFill>
                            <a:srgbClr val="000000"/>
                          </a:solidFill>
                          <a:effectLst/>
                          <a:latin typeface="Arial" panose="020B0604020202020204" pitchFamily="34" charset="0"/>
                        </a:rPr>
                        <a:t>Deelnemerslijst;​</a:t>
                      </a:r>
                      <a:endParaRPr lang="nl-NL" sz="12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nl-NL" sz="1500" b="0" i="0" dirty="0">
                          <a:solidFill>
                            <a:srgbClr val="000000"/>
                          </a:solidFill>
                          <a:effectLst/>
                          <a:latin typeface="Arial" panose="020B0604020202020204" pitchFamily="34" charset="0"/>
                        </a:rPr>
                        <a:t>Meenemen;​</a:t>
                      </a:r>
                      <a:endParaRPr lang="nl-NL" sz="12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nl-NL" sz="1500" b="0" i="0" dirty="0">
                          <a:solidFill>
                            <a:srgbClr val="000000"/>
                          </a:solidFill>
                          <a:effectLst/>
                          <a:latin typeface="Arial" panose="020B0604020202020204" pitchFamily="34" charset="0"/>
                        </a:rPr>
                        <a:t>Vooraf controleren;​</a:t>
                      </a:r>
                      <a:endParaRPr lang="nl-NL" sz="12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nl-NL" sz="1500" b="0" i="0" dirty="0">
                          <a:solidFill>
                            <a:srgbClr val="000000"/>
                          </a:solidFill>
                          <a:effectLst/>
                          <a:latin typeface="Arial" panose="020B0604020202020204" pitchFamily="34" charset="0"/>
                        </a:rPr>
                        <a:t>Noodsituaties;​</a:t>
                      </a:r>
                      <a:endParaRPr lang="nl-NL" sz="1200" b="0" i="0" dirty="0">
                        <a:solidFill>
                          <a:srgbClr val="000000"/>
                        </a:solidFill>
                        <a:effectLst/>
                        <a:latin typeface="Arial" panose="020B0604020202020204" pitchFamily="34" charset="0"/>
                      </a:endParaRPr>
                    </a:p>
                  </a:txBody>
                  <a:tcPr marL="84426" marR="84426" marT="42213" marB="42213">
                    <a:lnL>
                      <a:noFill/>
                    </a:lnL>
                    <a:lnR w="6350" cap="flat" cmpd="sng" algn="ctr">
                      <a:solidFill>
                        <a:srgbClr val="7F7F7F"/>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983873471"/>
                  </a:ext>
                </a:extLst>
              </a:tr>
            </a:tbl>
          </a:graphicData>
        </a:graphic>
      </p:graphicFrame>
      <p:sp>
        <p:nvSpPr>
          <p:cNvPr id="10" name="Rectangle 2">
            <a:extLst>
              <a:ext uri="{FF2B5EF4-FFF2-40B4-BE49-F238E27FC236}">
                <a16:creationId xmlns:a16="http://schemas.microsoft.com/office/drawing/2014/main" id="{4FC1834D-E2DC-4A2C-A779-BB6294C39320}"/>
              </a:ext>
            </a:extLst>
          </p:cNvPr>
          <p:cNvSpPr>
            <a:spLocks noChangeArrowheads="1"/>
          </p:cNvSpPr>
          <p:nvPr/>
        </p:nvSpPr>
        <p:spPr bwMode="auto">
          <a:xfrm>
            <a:off x="6947652" y="1544038"/>
            <a:ext cx="1908287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nl-NL" altLang="nl-NL"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1" name="Rechthoek 10">
            <a:extLst>
              <a:ext uri="{FF2B5EF4-FFF2-40B4-BE49-F238E27FC236}">
                <a16:creationId xmlns:a16="http://schemas.microsoft.com/office/drawing/2014/main" id="{5B64E2B2-323D-40F9-9E21-00ED7157F886}"/>
              </a:ext>
            </a:extLst>
          </p:cNvPr>
          <p:cNvSpPr/>
          <p:nvPr/>
        </p:nvSpPr>
        <p:spPr>
          <a:xfrm>
            <a:off x="5974813" y="3244334"/>
            <a:ext cx="242374" cy="369332"/>
          </a:xfrm>
          <a:prstGeom prst="rect">
            <a:avLst/>
          </a:prstGeom>
        </p:spPr>
        <p:txBody>
          <a:bodyPr wrap="none">
            <a:spAutoFit/>
          </a:bodyPr>
          <a:lstStyle/>
          <a:p>
            <a:r>
              <a:rPr lang="nl-NL" b="0" i="0" dirty="0">
                <a:solidFill>
                  <a:srgbClr val="000000"/>
                </a:solidFill>
                <a:effectLst/>
                <a:latin typeface="Times New Roman" panose="02020603050405020304" pitchFamily="18" charset="0"/>
              </a:rPr>
              <a:t> </a:t>
            </a:r>
            <a:endParaRPr lang="nl-NL" dirty="0"/>
          </a:p>
        </p:txBody>
      </p:sp>
    </p:spTree>
    <p:extLst>
      <p:ext uri="{BB962C8B-B14F-4D97-AF65-F5344CB8AC3E}">
        <p14:creationId xmlns:p14="http://schemas.microsoft.com/office/powerpoint/2010/main" val="713496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cs typeface="Calibri Light"/>
              </a:rPr>
              <a:t>Communicatiefases</a:t>
            </a:r>
            <a:endParaRPr lang="nl-NL"/>
          </a:p>
        </p:txBody>
      </p:sp>
      <p:graphicFrame>
        <p:nvGraphicFramePr>
          <p:cNvPr id="10" name="Diagram 9"/>
          <p:cNvGraphicFramePr/>
          <p:nvPr/>
        </p:nvGraphicFramePr>
        <p:xfrm>
          <a:off x="798317" y="1782047"/>
          <a:ext cx="5966736" cy="3297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3002" y="1696366"/>
            <a:ext cx="4154409" cy="3553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856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CF7650-7342-48D6-999E-174C77B5F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795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B2D286E-2458-46AD-B49E-911912F708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6B1BB122-8261-432B-988C-39432E9CA91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467" y="2052236"/>
            <a:ext cx="10905066" cy="2753528"/>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3F7244CD-4AD3-42CA-9BC1-BDB8E1FCD669}"/>
              </a:ext>
            </a:extLst>
          </p:cNvPr>
          <p:cNvSpPr txBox="1"/>
          <p:nvPr/>
        </p:nvSpPr>
        <p:spPr>
          <a:xfrm>
            <a:off x="643467" y="1387510"/>
            <a:ext cx="4267200" cy="369332"/>
          </a:xfrm>
          <a:prstGeom prst="rect">
            <a:avLst/>
          </a:prstGeom>
          <a:noFill/>
        </p:spPr>
        <p:txBody>
          <a:bodyPr wrap="square" rtlCol="0">
            <a:spAutoFit/>
          </a:bodyPr>
          <a:lstStyle/>
          <a:p>
            <a:r>
              <a:rPr lang="nl-NL" dirty="0">
                <a:solidFill>
                  <a:schemeClr val="bg1"/>
                </a:solidFill>
              </a:rPr>
              <a:t>Uit het Beoordelingsformulier: </a:t>
            </a:r>
          </a:p>
        </p:txBody>
      </p:sp>
    </p:spTree>
    <p:extLst>
      <p:ext uri="{BB962C8B-B14F-4D97-AF65-F5344CB8AC3E}">
        <p14:creationId xmlns:p14="http://schemas.microsoft.com/office/powerpoint/2010/main" val="38713040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RegularSeedLeftStep">
      <a:dk1>
        <a:srgbClr val="000000"/>
      </a:dk1>
      <a:lt1>
        <a:srgbClr val="FFFFFF"/>
      </a:lt1>
      <a:dk2>
        <a:srgbClr val="412428"/>
      </a:dk2>
      <a:lt2>
        <a:srgbClr val="E2E4E8"/>
      </a:lt2>
      <a:accent1>
        <a:srgbClr val="D79528"/>
      </a:accent1>
      <a:accent2>
        <a:srgbClr val="D34019"/>
      </a:accent2>
      <a:accent3>
        <a:srgbClr val="E52B52"/>
      </a:accent3>
      <a:accent4>
        <a:srgbClr val="D3198E"/>
      </a:accent4>
      <a:accent5>
        <a:srgbClr val="DD2BE5"/>
      </a:accent5>
      <a:accent6>
        <a:srgbClr val="801DD4"/>
      </a:accent6>
      <a:hlink>
        <a:srgbClr val="4976C2"/>
      </a:hlink>
      <a:folHlink>
        <a:srgbClr val="7F7F7F"/>
      </a:folHlink>
    </a:clrScheme>
    <a:fontScheme name="Slate">
      <a:majorFont>
        <a:latin typeface="Georgia Pro Cond Ligh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Speak Pro"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AFBF82-2AE3-46AD-BA19-F08D99E0CED5}">
  <ds:schemaRefs>
    <ds:schemaRef ds:uri="http://schemas.microsoft.com/sharepoint/v3/contenttype/forms"/>
  </ds:schemaRefs>
</ds:datastoreItem>
</file>

<file path=customXml/itemProps2.xml><?xml version="1.0" encoding="utf-8"?>
<ds:datastoreItem xmlns:ds="http://schemas.openxmlformats.org/officeDocument/2006/customXml" ds:itemID="{AB359A24-DB20-4FA1-B15C-84A046ECC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9F375B-9E02-4798-B95B-DBD67EC5063C}">
  <ds:schemaRefs>
    <ds:schemaRef ds:uri="http://schemas.microsoft.com/office/2006/metadata/properties"/>
    <ds:schemaRef ds:uri="http://purl.org/dc/dcmitype/"/>
    <ds:schemaRef ds:uri="http://schemas.microsoft.com/office/2006/documentManagement/types"/>
    <ds:schemaRef ds:uri="http://purl.org/dc/terms/"/>
    <ds:schemaRef ds:uri="http://schemas.openxmlformats.org/package/2006/metadata/core-properties"/>
    <ds:schemaRef ds:uri="http://purl.org/dc/elements/1.1/"/>
    <ds:schemaRef ds:uri="http://schemas.microsoft.com/office/infopath/2007/PartnerControls"/>
    <ds:schemaRef ds:uri="47a28104-336f-447d-946e-e305ac2bcd47"/>
    <ds:schemaRef ds:uri="34354c1b-6b8c-435b-ad50-990538c1955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TotalTime>
  <Words>1419</Words>
  <Application>Microsoft Office PowerPoint</Application>
  <PresentationFormat>Breedbeeld</PresentationFormat>
  <Paragraphs>181</Paragraphs>
  <Slides>23</Slides>
  <Notes>3</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23</vt:i4>
      </vt:variant>
    </vt:vector>
  </HeadingPairs>
  <TitlesOfParts>
    <vt:vector size="31" baseType="lpstr">
      <vt:lpstr>Arial</vt:lpstr>
      <vt:lpstr>Calibri</vt:lpstr>
      <vt:lpstr>Georgia Pro Cond Light</vt:lpstr>
      <vt:lpstr>Speak Pro</vt:lpstr>
      <vt:lpstr>Times New Roman</vt:lpstr>
      <vt:lpstr>Wingdings 2</vt:lpstr>
      <vt:lpstr>SlateVTI</vt:lpstr>
      <vt:lpstr>Helicon thema</vt:lpstr>
      <vt:lpstr>Community verbonden</vt:lpstr>
      <vt:lpstr>Programma van vandaag</vt:lpstr>
      <vt:lpstr>Het IBS De community verbonden  </vt:lpstr>
      <vt:lpstr>PowerPoint-presentatie</vt:lpstr>
      <vt:lpstr>PowerPoint-presentatie</vt:lpstr>
      <vt:lpstr>Overstap van fase 1 naar fase 2:  uitwerken van de eerste bijeenkomst  </vt:lpstr>
      <vt:lpstr>Uit het Beoordelingsformulier: </vt:lpstr>
      <vt:lpstr>Communicatiefases</vt:lpstr>
      <vt:lpstr>PowerPoint-presentatie</vt:lpstr>
      <vt:lpstr>PowerPoint-presentatie</vt:lpstr>
      <vt:lpstr>LA Krachtenveldanalyse </vt:lpstr>
      <vt:lpstr>Krachtenveldanalyse</vt:lpstr>
      <vt:lpstr>Stappenplan</vt:lpstr>
      <vt:lpstr>PowerPoint-presentatie</vt:lpstr>
      <vt:lpstr>Inschatting van de spelers</vt:lpstr>
      <vt:lpstr>Inschatting van de spelers</vt:lpstr>
      <vt:lpstr>Stappenplan</vt:lpstr>
      <vt:lpstr>PowerPoint-presentatie</vt:lpstr>
      <vt:lpstr>Feedback geven</vt:lpstr>
      <vt:lpstr>Toelichting op GO / NO GO</vt:lpstr>
      <vt:lpstr>PowerPoint-presentatie</vt:lpstr>
      <vt:lpstr>PowerPoint-presentatie</vt:lpstr>
      <vt:lpstr>En tot slot;  wat is jouw uitdaging?  Laat het ons weten!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verbonden</dc:title>
  <dc:creator>Pascalle Cup</dc:creator>
  <cp:lastModifiedBy>Pascalle Cup</cp:lastModifiedBy>
  <cp:revision>4</cp:revision>
  <dcterms:created xsi:type="dcterms:W3CDTF">2020-03-02T11:07:46Z</dcterms:created>
  <dcterms:modified xsi:type="dcterms:W3CDTF">2020-03-03T07:47:33Z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